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256" r:id="rId3"/>
    <p:sldId id="257" r:id="rId4"/>
    <p:sldId id="278" r:id="rId5"/>
    <p:sldId id="285" r:id="rId6"/>
    <p:sldId id="267" r:id="rId7"/>
    <p:sldId id="322" r:id="rId8"/>
    <p:sldId id="323" r:id="rId9"/>
    <p:sldId id="258" r:id="rId10"/>
    <p:sldId id="286" r:id="rId11"/>
    <p:sldId id="309" r:id="rId12"/>
    <p:sldId id="310" r:id="rId13"/>
    <p:sldId id="311" r:id="rId14"/>
    <p:sldId id="313" r:id="rId15"/>
    <p:sldId id="324" r:id="rId16"/>
    <p:sldId id="314" r:id="rId17"/>
    <p:sldId id="269" r:id="rId18"/>
    <p:sldId id="298" r:id="rId19"/>
    <p:sldId id="342" r:id="rId20"/>
    <p:sldId id="291" r:id="rId21"/>
    <p:sldId id="279" r:id="rId22"/>
    <p:sldId id="335" r:id="rId23"/>
    <p:sldId id="336" r:id="rId24"/>
    <p:sldId id="337" r:id="rId25"/>
    <p:sldId id="338" r:id="rId26"/>
    <p:sldId id="325" r:id="rId27"/>
    <p:sldId id="326" r:id="rId28"/>
    <p:sldId id="327" r:id="rId29"/>
    <p:sldId id="328" r:id="rId30"/>
    <p:sldId id="333" r:id="rId31"/>
    <p:sldId id="334" r:id="rId32"/>
    <p:sldId id="284" r:id="rId33"/>
    <p:sldId id="265" r:id="rId34"/>
    <p:sldId id="320" r:id="rId35"/>
    <p:sldId id="275" r:id="rId36"/>
    <p:sldId id="339" r:id="rId37"/>
    <p:sldId id="288" r:id="rId38"/>
    <p:sldId id="341" r:id="rId39"/>
    <p:sldId id="264" r:id="rId40"/>
    <p:sldId id="290" r:id="rId41"/>
    <p:sldId id="307" r:id="rId42"/>
    <p:sldId id="340" r:id="rId43"/>
    <p:sldId id="280" r:id="rId44"/>
    <p:sldId id="343" r:id="rId45"/>
    <p:sldId id="345" r:id="rId46"/>
    <p:sldId id="346" r:id="rId47"/>
    <p:sldId id="347" r:id="rId48"/>
    <p:sldId id="348" r:id="rId4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75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00" autoAdjust="0"/>
  </p:normalViewPr>
  <p:slideViewPr>
    <p:cSldViewPr>
      <p:cViewPr>
        <p:scale>
          <a:sx n="70" d="100"/>
          <a:sy n="70" d="100"/>
        </p:scale>
        <p:origin x="-1890" y="-7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2" cy="465616"/>
          </a:xfrm>
          <a:prstGeom prst="rect">
            <a:avLst/>
          </a:prstGeom>
        </p:spPr>
        <p:txBody>
          <a:bodyPr vert="horz" lIns="91879" tIns="45939" rIns="91879" bIns="45939" rtlCol="0"/>
          <a:lstStyle>
            <a:lvl1pPr algn="l">
              <a:defRPr sz="1200"/>
            </a:lvl1pPr>
          </a:lstStyle>
          <a:p>
            <a:pPr>
              <a:defRPr/>
            </a:pPr>
            <a:endParaRPr lang="en-US"/>
          </a:p>
        </p:txBody>
      </p:sp>
      <p:sp>
        <p:nvSpPr>
          <p:cNvPr id="3" name="Date Placeholder 2"/>
          <p:cNvSpPr>
            <a:spLocks noGrp="1"/>
          </p:cNvSpPr>
          <p:nvPr>
            <p:ph type="dt" sz="quarter" idx="1"/>
          </p:nvPr>
        </p:nvSpPr>
        <p:spPr>
          <a:xfrm>
            <a:off x="3939698" y="0"/>
            <a:ext cx="3013552" cy="465616"/>
          </a:xfrm>
          <a:prstGeom prst="rect">
            <a:avLst/>
          </a:prstGeom>
        </p:spPr>
        <p:txBody>
          <a:bodyPr vert="horz" lIns="91879" tIns="45939" rIns="91879" bIns="45939" rtlCol="0"/>
          <a:lstStyle>
            <a:lvl1pPr algn="r">
              <a:defRPr sz="1200" smtClean="0"/>
            </a:lvl1pPr>
          </a:lstStyle>
          <a:p>
            <a:pPr>
              <a:defRPr/>
            </a:pPr>
            <a:fld id="{443DC09E-77DF-4652-B0E4-18F895A0AB25}" type="datetimeFigureOut">
              <a:rPr lang="en-US"/>
              <a:pPr>
                <a:defRPr/>
              </a:pPr>
              <a:t>2014-12-09</a:t>
            </a:fld>
            <a:endParaRPr lang="en-US"/>
          </a:p>
        </p:txBody>
      </p:sp>
      <p:sp>
        <p:nvSpPr>
          <p:cNvPr id="4" name="Footer Placeholder 3"/>
          <p:cNvSpPr>
            <a:spLocks noGrp="1"/>
          </p:cNvSpPr>
          <p:nvPr>
            <p:ph type="ftr" sz="quarter" idx="2"/>
          </p:nvPr>
        </p:nvSpPr>
        <p:spPr>
          <a:xfrm>
            <a:off x="0" y="8841885"/>
            <a:ext cx="3013552" cy="465616"/>
          </a:xfrm>
          <a:prstGeom prst="rect">
            <a:avLst/>
          </a:prstGeom>
        </p:spPr>
        <p:txBody>
          <a:bodyPr vert="horz" lIns="91879" tIns="45939" rIns="91879" bIns="4593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9698" y="8841885"/>
            <a:ext cx="3013552" cy="465616"/>
          </a:xfrm>
          <a:prstGeom prst="rect">
            <a:avLst/>
          </a:prstGeom>
        </p:spPr>
        <p:txBody>
          <a:bodyPr vert="horz" lIns="91879" tIns="45939" rIns="91879" bIns="45939" rtlCol="0" anchor="b"/>
          <a:lstStyle>
            <a:lvl1pPr algn="r">
              <a:defRPr sz="1200" smtClean="0"/>
            </a:lvl1pPr>
          </a:lstStyle>
          <a:p>
            <a:pPr>
              <a:defRPr/>
            </a:pPr>
            <a:fld id="{FC02ED0A-89EF-4CBB-B7D8-6FEF1DFFE2AB}" type="slidenum">
              <a:rPr lang="en-US"/>
              <a:pPr>
                <a:defRPr/>
              </a:pPr>
              <a:t>‹#›</a:t>
            </a:fld>
            <a:endParaRPr lang="en-US"/>
          </a:p>
        </p:txBody>
      </p:sp>
    </p:spTree>
    <p:extLst>
      <p:ext uri="{BB962C8B-B14F-4D97-AF65-F5344CB8AC3E}">
        <p14:creationId xmlns:p14="http://schemas.microsoft.com/office/powerpoint/2010/main" xmlns="" val="38523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2" cy="465616"/>
          </a:xfrm>
          <a:prstGeom prst="rect">
            <a:avLst/>
          </a:prstGeom>
        </p:spPr>
        <p:txBody>
          <a:bodyPr vert="horz" lIns="92936" tIns="46468" rIns="92936" bIns="4646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9698" y="0"/>
            <a:ext cx="3013552" cy="465616"/>
          </a:xfrm>
          <a:prstGeom prst="rect">
            <a:avLst/>
          </a:prstGeom>
        </p:spPr>
        <p:txBody>
          <a:bodyPr vert="horz" lIns="92936" tIns="46468" rIns="92936" bIns="46468" rtlCol="0"/>
          <a:lstStyle>
            <a:lvl1pPr algn="r" fontAlgn="auto">
              <a:spcBef>
                <a:spcPts val="0"/>
              </a:spcBef>
              <a:spcAft>
                <a:spcPts val="0"/>
              </a:spcAft>
              <a:defRPr sz="1200">
                <a:latin typeface="+mn-lt"/>
              </a:defRPr>
            </a:lvl1pPr>
          </a:lstStyle>
          <a:p>
            <a:pPr>
              <a:defRPr/>
            </a:pPr>
            <a:fld id="{E8FD5771-604A-443B-9FB3-AAE64AADFAB0}" type="datetimeFigureOut">
              <a:rPr lang="en-US"/>
              <a:pPr>
                <a:defRPr/>
              </a:pPr>
              <a:t>2014-12-09</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2936" tIns="46468" rIns="92936" bIns="46468" rtlCol="0" anchor="ctr"/>
          <a:lstStyle/>
          <a:p>
            <a:pPr lvl="0"/>
            <a:endParaRPr lang="en-US" noProof="0"/>
          </a:p>
        </p:txBody>
      </p:sp>
      <p:sp>
        <p:nvSpPr>
          <p:cNvPr id="5" name="Notes Placeholder 4"/>
          <p:cNvSpPr>
            <a:spLocks noGrp="1"/>
          </p:cNvSpPr>
          <p:nvPr>
            <p:ph type="body" sz="quarter" idx="3"/>
          </p:nvPr>
        </p:nvSpPr>
        <p:spPr>
          <a:xfrm>
            <a:off x="695802" y="4422543"/>
            <a:ext cx="5563235" cy="4188935"/>
          </a:xfrm>
          <a:prstGeom prst="rect">
            <a:avLst/>
          </a:prstGeom>
        </p:spPr>
        <p:txBody>
          <a:bodyPr vert="horz" lIns="92936" tIns="46468" rIns="92936" bIns="464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1885"/>
            <a:ext cx="3013552" cy="465616"/>
          </a:xfrm>
          <a:prstGeom prst="rect">
            <a:avLst/>
          </a:prstGeom>
        </p:spPr>
        <p:txBody>
          <a:bodyPr vert="horz" lIns="92936" tIns="46468" rIns="92936" bIns="4646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9698" y="8841885"/>
            <a:ext cx="3013552" cy="465616"/>
          </a:xfrm>
          <a:prstGeom prst="rect">
            <a:avLst/>
          </a:prstGeom>
        </p:spPr>
        <p:txBody>
          <a:bodyPr vert="horz" lIns="92936" tIns="46468" rIns="92936" bIns="46468" rtlCol="0" anchor="b"/>
          <a:lstStyle>
            <a:lvl1pPr algn="r" fontAlgn="auto">
              <a:spcBef>
                <a:spcPts val="0"/>
              </a:spcBef>
              <a:spcAft>
                <a:spcPts val="0"/>
              </a:spcAft>
              <a:defRPr sz="1200">
                <a:latin typeface="+mn-lt"/>
              </a:defRPr>
            </a:lvl1pPr>
          </a:lstStyle>
          <a:p>
            <a:pPr>
              <a:defRPr/>
            </a:pPr>
            <a:fld id="{9E8AEEB2-5469-453F-82CA-4563E3E7C71C}" type="slidenum">
              <a:rPr lang="en-US"/>
              <a:pPr>
                <a:defRPr/>
              </a:pPr>
              <a:t>‹#›</a:t>
            </a:fld>
            <a:endParaRPr lang="en-US"/>
          </a:p>
        </p:txBody>
      </p:sp>
    </p:spTree>
    <p:extLst>
      <p:ext uri="{BB962C8B-B14F-4D97-AF65-F5344CB8AC3E}">
        <p14:creationId xmlns:p14="http://schemas.microsoft.com/office/powerpoint/2010/main" xmlns="" val="3136890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2</a:t>
            </a:fld>
            <a:endParaRPr lang="en-US"/>
          </a:p>
        </p:txBody>
      </p:sp>
    </p:spTree>
    <p:extLst>
      <p:ext uri="{BB962C8B-B14F-4D97-AF65-F5344CB8AC3E}">
        <p14:creationId xmlns:p14="http://schemas.microsoft.com/office/powerpoint/2010/main" xmlns="" val="263139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25</a:t>
            </a:fld>
            <a:endParaRPr lang="en-US"/>
          </a:p>
        </p:txBody>
      </p:sp>
    </p:spTree>
    <p:extLst>
      <p:ext uri="{BB962C8B-B14F-4D97-AF65-F5344CB8AC3E}">
        <p14:creationId xmlns:p14="http://schemas.microsoft.com/office/powerpoint/2010/main" xmlns="" val="164203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26</a:t>
            </a:fld>
            <a:endParaRPr lang="en-US"/>
          </a:p>
        </p:txBody>
      </p:sp>
    </p:spTree>
    <p:extLst>
      <p:ext uri="{BB962C8B-B14F-4D97-AF65-F5344CB8AC3E}">
        <p14:creationId xmlns:p14="http://schemas.microsoft.com/office/powerpoint/2010/main" xmlns="" val="288827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27</a:t>
            </a:fld>
            <a:endParaRPr lang="en-US"/>
          </a:p>
        </p:txBody>
      </p:sp>
    </p:spTree>
    <p:extLst>
      <p:ext uri="{BB962C8B-B14F-4D97-AF65-F5344CB8AC3E}">
        <p14:creationId xmlns:p14="http://schemas.microsoft.com/office/powerpoint/2010/main" xmlns="" val="400234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28</a:t>
            </a:fld>
            <a:endParaRPr lang="en-US"/>
          </a:p>
        </p:txBody>
      </p:sp>
    </p:spTree>
    <p:extLst>
      <p:ext uri="{BB962C8B-B14F-4D97-AF65-F5344CB8AC3E}">
        <p14:creationId xmlns:p14="http://schemas.microsoft.com/office/powerpoint/2010/main" xmlns="" val="230586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29</a:t>
            </a:fld>
            <a:endParaRPr lang="en-US"/>
          </a:p>
        </p:txBody>
      </p:sp>
    </p:spTree>
    <p:extLst>
      <p:ext uri="{BB962C8B-B14F-4D97-AF65-F5344CB8AC3E}">
        <p14:creationId xmlns:p14="http://schemas.microsoft.com/office/powerpoint/2010/main" xmlns="" val="141274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44</a:t>
            </a:fld>
            <a:endParaRPr lang="en-US"/>
          </a:p>
        </p:txBody>
      </p:sp>
    </p:spTree>
    <p:extLst>
      <p:ext uri="{BB962C8B-B14F-4D97-AF65-F5344CB8AC3E}">
        <p14:creationId xmlns:p14="http://schemas.microsoft.com/office/powerpoint/2010/main" xmlns="" val="339205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45</a:t>
            </a:fld>
            <a:endParaRPr lang="en-US"/>
          </a:p>
        </p:txBody>
      </p:sp>
    </p:spTree>
    <p:extLst>
      <p:ext uri="{BB962C8B-B14F-4D97-AF65-F5344CB8AC3E}">
        <p14:creationId xmlns:p14="http://schemas.microsoft.com/office/powerpoint/2010/main" xmlns="" val="300826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46</a:t>
            </a:fld>
            <a:endParaRPr lang="en-US"/>
          </a:p>
        </p:txBody>
      </p:sp>
    </p:spTree>
    <p:extLst>
      <p:ext uri="{BB962C8B-B14F-4D97-AF65-F5344CB8AC3E}">
        <p14:creationId xmlns:p14="http://schemas.microsoft.com/office/powerpoint/2010/main" xmlns="" val="75088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138492-D871-441F-B822-90FE17F9FCB3}" type="slidenum">
              <a:rPr lang="en-US" smtClean="0"/>
              <a:pPr/>
              <a:t>47</a:t>
            </a:fld>
            <a:endParaRPr lang="en-US"/>
          </a:p>
        </p:txBody>
      </p:sp>
    </p:spTree>
    <p:extLst>
      <p:ext uri="{BB962C8B-B14F-4D97-AF65-F5344CB8AC3E}">
        <p14:creationId xmlns:p14="http://schemas.microsoft.com/office/powerpoint/2010/main" xmlns="" val="164689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on the loss coming up</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Sweep 30% of membership if we include </a:t>
            </a:r>
            <a:r>
              <a:rPr lang="en-US" dirty="0" err="1" smtClean="0"/>
              <a:t>LTSweep</a:t>
            </a:r>
            <a:r>
              <a:rPr lang="en-US" dirty="0" smtClean="0"/>
              <a:t> which had good retention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OI</a:t>
            </a:r>
            <a:r>
              <a:rPr lang="en-US" baseline="0" dirty="0" smtClean="0"/>
              <a:t> down $6k, but Expenses down $9k</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Prog</a:t>
            </a:r>
            <a:r>
              <a:rPr lang="en-US" baseline="0" dirty="0" smtClean="0"/>
              <a:t> P&amp;L next page</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Base loss means membership didn’t cover UML + Insurance + Etc</a:t>
            </a:r>
          </a:p>
          <a:p>
            <a:pPr>
              <a:buFont typeface="Arial" pitchFamily="34" charset="0"/>
              <a:buChar char="•"/>
            </a:pPr>
            <a:r>
              <a:rPr lang="en-US" baseline="0" dirty="0" smtClean="0"/>
              <a:t> </a:t>
            </a:r>
            <a:r>
              <a:rPr lang="en-US" dirty="0" smtClean="0"/>
              <a:t>Continue to refine MSWEEP pricing, all </a:t>
            </a:r>
            <a:r>
              <a:rPr lang="en-US" dirty="0" err="1" smtClean="0"/>
              <a:t>progs</a:t>
            </a:r>
            <a:r>
              <a:rPr lang="en-US" baseline="0" dirty="0" smtClean="0"/>
              <a:t> for that matter.  Rev on MSWEEP should have been closer to $5k ($250 x 10 x 2).</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Budget amount for 2014</a:t>
            </a:r>
            <a:r>
              <a:rPr lang="en-US" baseline="0" dirty="0" smtClean="0"/>
              <a:t> or 2015?</a:t>
            </a:r>
          </a:p>
          <a:p>
            <a:endParaRPr lang="en-US" baseline="0" dirty="0" smtClean="0"/>
          </a:p>
          <a:p>
            <a:r>
              <a:rPr lang="en-US" baseline="0" dirty="0" smtClean="0"/>
              <a:t>This is the principle calculation for recommending the base fee increase from $125 to $153.</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5 minute discussion.  Vote.</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for discussion;  no vote, questions are non-binding.</a:t>
            </a:r>
            <a:endParaRPr lang="en-US" dirty="0"/>
          </a:p>
        </p:txBody>
      </p:sp>
      <p:sp>
        <p:nvSpPr>
          <p:cNvPr id="4" name="Slide Number Placeholder 3"/>
          <p:cNvSpPr>
            <a:spLocks noGrp="1"/>
          </p:cNvSpPr>
          <p:nvPr>
            <p:ph type="sldNum" sz="quarter" idx="10"/>
          </p:nvPr>
        </p:nvSpPr>
        <p:spPr/>
        <p:txBody>
          <a:bodyPr/>
          <a:lstStyle/>
          <a:p>
            <a:pPr>
              <a:defRPr/>
            </a:pPr>
            <a:fld id="{9E8AEEB2-5469-453F-82CA-4563E3E7C71C}"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174841-96BE-4C9E-A010-44394B507C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0289A-99D2-45E4-94DB-A3B4280041D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317AC3-E273-4059-8421-C5305C4B7E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smtClean="0">
                <a:solidFill>
                  <a:srgbClr val="FFFFFF"/>
                </a:solidFill>
                <a:latin typeface="Arial" charset="0"/>
              </a:defRPr>
            </a:lvl1pPr>
          </a:lstStyle>
          <a:p>
            <a:pPr>
              <a:defRPr/>
            </a:pPr>
            <a:r>
              <a:rPr lang="en-US" smtClean="0"/>
              <a:t>9 December 2014</a:t>
            </a: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775F55"/>
                </a:solidFill>
                <a:latin typeface="Arial"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smtClean="0">
                <a:solidFill>
                  <a:srgbClr val="775F55"/>
                </a:solidFill>
                <a:latin typeface="Arial" charset="0"/>
              </a:defRPr>
            </a:lvl1pPr>
          </a:lstStyle>
          <a:p>
            <a:pPr>
              <a:defRPr/>
            </a:pPr>
            <a:fld id="{1F1F97DD-BD82-4405-BEBD-DDB6407522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srgbClr val="FFFFFF"/>
                </a:solidFill>
                <a:latin typeface="Arial" charset="0"/>
              </a:defRPr>
            </a:lvl1pPr>
          </a:lstStyle>
          <a:p>
            <a:pPr>
              <a:defRPr/>
            </a:pPr>
            <a:fld id="{B4BBA3ED-786A-49E7-9737-3A307C9E62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smtClean="0">
                <a:solidFill>
                  <a:srgbClr val="FFFFFF"/>
                </a:solidFill>
                <a:latin typeface="Arial" charset="0"/>
              </a:defRPr>
            </a:lvl1pPr>
          </a:lstStyle>
          <a:p>
            <a:pPr>
              <a:defRPr/>
            </a:pPr>
            <a:fld id="{0FD45AF6-E450-451D-A905-EB009E775B83}" type="slidenum">
              <a:rPr lang="en-US"/>
              <a:pPr>
                <a:defRPr/>
              </a:pPr>
              <a:t>‹#›</a:t>
            </a:fld>
            <a:endParaRPr lang="en-US"/>
          </a:p>
        </p:txBody>
      </p:sp>
      <p:sp>
        <p:nvSpPr>
          <p:cNvPr id="9" name="Footer Placeholder 13"/>
          <p:cNvSpPr>
            <a:spLocks noGrp="1"/>
          </p:cNvSpPr>
          <p:nvPr>
            <p:ph type="ftr" sz="quarter" idx="12"/>
          </p:nvPr>
        </p:nvSpPr>
        <p:spPr/>
        <p:txBody>
          <a:bodyPr/>
          <a:lstStyle>
            <a:lvl1pPr fontAlgn="base">
              <a:spcBef>
                <a:spcPct val="0"/>
              </a:spcBef>
              <a:spcAft>
                <a:spcPct val="0"/>
              </a:spcAft>
              <a:defRPr>
                <a:latin typeface="Arial" charset="0"/>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latin typeface="Arial" charset="0"/>
              </a:defRPr>
            </a:lvl1pPr>
          </a:lstStyle>
          <a:p>
            <a:pPr>
              <a:defRPr/>
            </a:pPr>
            <a:fld id="{9D09B40F-95B3-4F54-AFFD-AFB82B2F97E6}" type="slidenum">
              <a:rPr lang="en-US"/>
              <a:pPr>
                <a:defRPr/>
              </a:pPr>
              <a:t>‹#›</a:t>
            </a:fld>
            <a:endParaRPr lang="en-US"/>
          </a:p>
        </p:txBody>
      </p:sp>
      <p:sp>
        <p:nvSpPr>
          <p:cNvPr id="7" name="Footer Placeholder 11"/>
          <p:cNvSpPr>
            <a:spLocks noGrp="1"/>
          </p:cNvSpPr>
          <p:nvPr>
            <p:ph type="ftr" sz="quarter" idx="12"/>
          </p:nvPr>
        </p:nvSpPr>
        <p:spPr/>
        <p:txBody>
          <a:bodyPr rtlCol="0"/>
          <a:lstStyle>
            <a:lvl1pPr fontAlgn="base">
              <a:spcBef>
                <a:spcPct val="0"/>
              </a:spcBef>
              <a:spcAft>
                <a:spcPct val="0"/>
              </a:spcAft>
              <a:defRPr>
                <a:latin typeface="Arial"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latin typeface="Arial" charset="0"/>
              </a:defRPr>
            </a:lvl1pPr>
          </a:lstStyle>
          <a:p>
            <a:pPr>
              <a:defRPr/>
            </a:pPr>
            <a:fld id="{CBC8B6EE-0285-4FF2-B0AE-9D206A5CAA8F}" type="slidenum">
              <a:rPr lang="en-US"/>
              <a:pPr>
                <a:defRPr/>
              </a:pPr>
              <a:t>‹#›</a:t>
            </a:fld>
            <a:endParaRPr lang="en-US"/>
          </a:p>
        </p:txBody>
      </p:sp>
      <p:sp>
        <p:nvSpPr>
          <p:cNvPr id="9" name="Footer Placeholder 13"/>
          <p:cNvSpPr>
            <a:spLocks noGrp="1"/>
          </p:cNvSpPr>
          <p:nvPr>
            <p:ph type="ftr" sz="quarter" idx="12"/>
          </p:nvPr>
        </p:nvSpPr>
        <p:spPr/>
        <p:txBody>
          <a:bodyPr rtlCol="0"/>
          <a:lstStyle>
            <a:lvl1pPr fontAlgn="base">
              <a:spcBef>
                <a:spcPct val="0"/>
              </a:spcBef>
              <a:spcAft>
                <a:spcPct val="0"/>
              </a:spcAft>
              <a:defRPr>
                <a:latin typeface="Arial"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smtClean="0">
                <a:solidFill>
                  <a:srgbClr val="FFFFFF"/>
                </a:solidFill>
                <a:latin typeface="Arial" charset="0"/>
              </a:defRPr>
            </a:lvl1pPr>
          </a:lstStyle>
          <a:p>
            <a:pPr>
              <a:defRPr/>
            </a:pPr>
            <a:fld id="{743288BA-05A8-4625-9E6E-6D758B6D3ED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smtClean="0">
                <a:solidFill>
                  <a:srgbClr val="775F55"/>
                </a:solidFill>
                <a:latin typeface="Arial" charset="0"/>
              </a:defRPr>
            </a:lvl1pPr>
          </a:lstStyle>
          <a:p>
            <a:pPr>
              <a:defRPr/>
            </a:pPr>
            <a:fld id="{A86EB4B1-56B2-41EA-82C0-C03FC67F992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srgbClr val="FFFFFF"/>
                </a:solidFill>
                <a:latin typeface="Arial" charset="0"/>
              </a:defRPr>
            </a:lvl1pPr>
          </a:lstStyle>
          <a:p>
            <a:pPr>
              <a:defRPr/>
            </a:pPr>
            <a:fld id="{C4755FA2-76BF-4F10-9406-086B1EE22F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DF6FA-002C-4111-B776-62D37285326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smtClean="0">
                <a:latin typeface="Arial" charset="0"/>
              </a:defRPr>
            </a:lvl1pPr>
          </a:lstStyle>
          <a:p>
            <a:pPr>
              <a:defRPr/>
            </a:pPr>
            <a:fld id="{046E7E35-CF92-4E58-B6E6-043750E1D938}"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latin typeface="Arial" charset="0"/>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0CC0BD0-0F02-46DE-A010-BDAA7EF697E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latin typeface="Arial" charset="0"/>
              </a:defRPr>
            </a:lvl1pPr>
          </a:lstStyle>
          <a:p>
            <a:pPr>
              <a:defRPr/>
            </a:pPr>
            <a:r>
              <a:rPr lang="en-US" smtClean="0"/>
              <a:t>9 December 2014</a:t>
            </a:r>
            <a:endParaRPr lang="en-US"/>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latin typeface="Arial" charset="0"/>
              </a:defRPr>
            </a:lvl1pPr>
          </a:lstStyle>
          <a:p>
            <a:pPr>
              <a:defRPr/>
            </a:pPr>
            <a:fld id="{AA89A554-59FA-4599-83AA-AEF9BE2C586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p:spPr>
        <p:txBody>
          <a:bodyPr lIns="91429" tIns="45714" rIns="91429" bIns="45714"/>
          <a:lstStyle>
            <a:lvl1pPr>
              <a:defRPr/>
            </a:lvl1pPr>
          </a:lstStyle>
          <a:p>
            <a:pPr>
              <a:defRPr/>
            </a:pPr>
            <a:r>
              <a:rPr lang="en-US" smtClean="0"/>
              <a:t>9 December 2014</a:t>
            </a:r>
            <a:endParaRPr lang="en-US"/>
          </a:p>
        </p:txBody>
      </p:sp>
      <p:sp>
        <p:nvSpPr>
          <p:cNvPr id="5" name="Rectangle 5"/>
          <p:cNvSpPr>
            <a:spLocks noGrp="1" noChangeArrowheads="1"/>
          </p:cNvSpPr>
          <p:nvPr>
            <p:ph type="ftr" sz="quarter" idx="11"/>
          </p:nvPr>
        </p:nvSpPr>
        <p:spPr>
          <a:xfrm>
            <a:off x="3124200" y="6245225"/>
            <a:ext cx="2895600" cy="476250"/>
          </a:xfrm>
        </p:spPr>
        <p:txBody>
          <a:bodyPr lIns="91429" tIns="45714" rIns="91429" bIns="45714"/>
          <a:lstStyle>
            <a:lvl1pPr>
              <a:defRPr/>
            </a:lvl1pPr>
          </a:lstStyle>
          <a:p>
            <a:pPr>
              <a:defRPr/>
            </a:pPr>
            <a:endParaRPr lang="en-US"/>
          </a:p>
        </p:txBody>
      </p:sp>
      <p:sp>
        <p:nvSpPr>
          <p:cNvPr id="6" name="Rectangle 6"/>
          <p:cNvSpPr>
            <a:spLocks noGrp="1" noChangeArrowheads="1"/>
          </p:cNvSpPr>
          <p:nvPr>
            <p:ph type="sldNum" sz="quarter" idx="12"/>
          </p:nvPr>
        </p:nvSpPr>
        <p:spPr>
          <a:extLst/>
        </p:spPr>
        <p:txBody>
          <a:bodyPr/>
          <a:lstStyle>
            <a:lvl1pPr>
              <a:defRPr/>
            </a:lvl1pPr>
          </a:lstStyle>
          <a:p>
            <a:pPr>
              <a:defRPr/>
            </a:pPr>
            <a:fld id="{256F2B6F-7EC0-4AEB-86A7-A5105A52A8B6}" type="slidenum">
              <a:rPr lang="en-US"/>
              <a:pPr>
                <a:defRPr/>
              </a:pPr>
              <a:t>‹#›</a:t>
            </a:fld>
            <a:endParaRPr lang="en-US"/>
          </a:p>
        </p:txBody>
      </p:sp>
    </p:spTree>
    <p:extLst>
      <p:ext uri="{BB962C8B-B14F-4D97-AF65-F5344CB8AC3E}">
        <p14:creationId xmlns:p14="http://schemas.microsoft.com/office/powerpoint/2010/main" xmlns="" val="2626233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AB75CE8-37D4-433B-AADA-2568A079F862}" type="datetimeFigureOut">
              <a:rPr lang="en-US" smtClean="0"/>
              <a:pPr/>
              <a:t>2014-12-09</a:t>
            </a:fld>
            <a:endParaRPr lang="en-US"/>
          </a:p>
        </p:txBody>
      </p:sp>
      <p:sp>
        <p:nvSpPr>
          <p:cNvPr id="7" name="Slide Number Placeholder 6"/>
          <p:cNvSpPr>
            <a:spLocks noGrp="1"/>
          </p:cNvSpPr>
          <p:nvPr>
            <p:ph type="sldNum" sz="quarter" idx="11"/>
          </p:nvPr>
        </p:nvSpPr>
        <p:spPr/>
        <p:txBody>
          <a:bodyPr/>
          <a:lstStyle/>
          <a:p>
            <a:fld id="{061DE747-C9F2-42AE-80FA-102DEB8EC836}" type="slidenum">
              <a:rPr lang="en-US" smtClean="0"/>
              <a:pPr/>
              <a:t>‹#›</a:t>
            </a:fld>
            <a:endParaRPr lang="en-US"/>
          </a:p>
        </p:txBody>
      </p:sp>
      <p:sp>
        <p:nvSpPr>
          <p:cNvPr id="8" name="Footer Placeholder 7"/>
          <p:cNvSpPr>
            <a:spLocks noGrp="1"/>
          </p:cNvSpPr>
          <p:nvPr>
            <p:ph type="ftr" sz="quarter" idx="12"/>
          </p:nvPr>
        </p:nvSpPr>
        <p:spPr/>
        <p:txBody>
          <a:bodyPr/>
          <a:lstStyle/>
          <a:p>
            <a:r>
              <a:rPr lang="en-US" smtClean="0"/>
              <a:t>MRRA Logbook Stats 2013</a:t>
            </a:r>
            <a:endParaRPr lang="en-US" dirty="0"/>
          </a:p>
        </p:txBody>
      </p:sp>
    </p:spTree>
    <p:extLst>
      <p:ext uri="{BB962C8B-B14F-4D97-AF65-F5344CB8AC3E}">
        <p14:creationId xmlns:p14="http://schemas.microsoft.com/office/powerpoint/2010/main" xmlns="" val="374376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AB75CE8-37D4-433B-AADA-2568A079F862}" type="datetimeFigureOut">
              <a:rPr lang="en-US" smtClean="0"/>
              <a:pPr/>
              <a:t>2014-12-09</a:t>
            </a:fld>
            <a:endParaRPr lang="en-US"/>
          </a:p>
        </p:txBody>
      </p:sp>
      <p:sp>
        <p:nvSpPr>
          <p:cNvPr id="7" name="Slide Number Placeholder 6"/>
          <p:cNvSpPr>
            <a:spLocks noGrp="1"/>
          </p:cNvSpPr>
          <p:nvPr>
            <p:ph type="sldNum" sz="quarter" idx="11"/>
          </p:nvPr>
        </p:nvSpPr>
        <p:spPr/>
        <p:txBody>
          <a:bodyPr/>
          <a:lstStyle/>
          <a:p>
            <a:fld id="{061DE747-C9F2-42AE-80FA-102DEB8EC836}" type="slidenum">
              <a:rPr lang="en-US" smtClean="0"/>
              <a:pPr/>
              <a:t>‹#›</a:t>
            </a:fld>
            <a:endParaRPr lang="en-US"/>
          </a:p>
        </p:txBody>
      </p:sp>
      <p:sp>
        <p:nvSpPr>
          <p:cNvPr id="8" name="Footer Placeholder 7"/>
          <p:cNvSpPr>
            <a:spLocks noGrp="1"/>
          </p:cNvSpPr>
          <p:nvPr>
            <p:ph type="ftr" sz="quarter" idx="12"/>
          </p:nvPr>
        </p:nvSpPr>
        <p:spPr/>
        <p:txBody>
          <a:bodyPr/>
          <a:lstStyle/>
          <a:p>
            <a:r>
              <a:rPr lang="en-US" smtClean="0"/>
              <a:t>MRRA Logbook Stats 2013</a:t>
            </a:r>
            <a:endParaRPr lang="en-US" dirty="0"/>
          </a:p>
        </p:txBody>
      </p:sp>
    </p:spTree>
    <p:extLst>
      <p:ext uri="{BB962C8B-B14F-4D97-AF65-F5344CB8AC3E}">
        <p14:creationId xmlns:p14="http://schemas.microsoft.com/office/powerpoint/2010/main" xmlns="" val="171146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CEC749-8A19-48A7-AEBD-08518BA0EAF1}" type="slidenum">
              <a:rPr lang="en-US" altLang="en-US"/>
              <a:pPr/>
              <a:t>‹#›</a:t>
            </a:fld>
            <a:endParaRPr lang="en-US" altLang="en-US"/>
          </a:p>
        </p:txBody>
      </p:sp>
    </p:spTree>
    <p:extLst>
      <p:ext uri="{BB962C8B-B14F-4D97-AF65-F5344CB8AC3E}">
        <p14:creationId xmlns:p14="http://schemas.microsoft.com/office/powerpoint/2010/main" xmlns="" val="566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18474F-A958-4B06-8189-003D7B6418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014D38-9A01-4ADC-8917-A4E3A283BD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F0C190-BACF-4A51-83BE-BB7EFBC77A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56F4B5-B883-4A4C-8756-9640ABADF9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DAA659-7C4D-483C-BF67-C63B405F47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38BA5C-CB5C-43A2-95CA-E15D1A71AF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9 December 2014</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639F07-C4E7-4D25-82F0-89D6045FFA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smtClean="0"/>
              <a:t>9 December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E2908E-AE25-416E-A921-73DD6F77C9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rgbClr val="775F55"/>
                </a:solidFill>
                <a:latin typeface="Tw Cen MT"/>
              </a:defRPr>
            </a:lvl1pPr>
          </a:lstStyle>
          <a:p>
            <a:pPr>
              <a:defRPr/>
            </a:pPr>
            <a:r>
              <a:rPr lang="en-US" smtClean="0"/>
              <a:t>9 December 2014</a:t>
            </a: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w Cen MT"/>
              </a:defRPr>
            </a:lvl1pPr>
          </a:lstStyle>
          <a:p>
            <a:pPr>
              <a:defRPr/>
            </a:pPr>
            <a:fld id="{F23B011B-D229-41E7-B1FB-4AF3518B0B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609600" y="3178175"/>
            <a:ext cx="7772400" cy="1470025"/>
          </a:xfrm>
        </p:spPr>
        <p:txBody>
          <a:bodyPr/>
          <a:lstStyle/>
          <a:p>
            <a:pPr eaLnBrk="1" hangingPunct="1"/>
            <a:r>
              <a:rPr lang="en-US" dirty="0" smtClean="0"/>
              <a:t>Merrimac River Rowing Association</a:t>
            </a:r>
          </a:p>
        </p:txBody>
      </p:sp>
      <p:sp>
        <p:nvSpPr>
          <p:cNvPr id="27650" name="Subtitle 2"/>
          <p:cNvSpPr>
            <a:spLocks noGrp="1"/>
          </p:cNvSpPr>
          <p:nvPr>
            <p:ph type="subTitle" idx="1"/>
          </p:nvPr>
        </p:nvSpPr>
        <p:spPr>
          <a:xfrm>
            <a:off x="1371600" y="4724400"/>
            <a:ext cx="6629400" cy="1752600"/>
          </a:xfrm>
        </p:spPr>
        <p:txBody>
          <a:bodyPr/>
          <a:lstStyle/>
          <a:p>
            <a:pPr eaLnBrk="1" hangingPunct="1">
              <a:lnSpc>
                <a:spcPct val="80000"/>
              </a:lnSpc>
            </a:pPr>
            <a:r>
              <a:rPr lang="en-US" sz="2200" dirty="0" smtClean="0">
                <a:solidFill>
                  <a:srgbClr val="898989"/>
                </a:solidFill>
              </a:rPr>
              <a:t>Year 2014 Review</a:t>
            </a:r>
          </a:p>
          <a:p>
            <a:pPr eaLnBrk="1" hangingPunct="1">
              <a:lnSpc>
                <a:spcPct val="80000"/>
              </a:lnSpc>
            </a:pPr>
            <a:r>
              <a:rPr lang="en-US" sz="2200" dirty="0" smtClean="0">
                <a:solidFill>
                  <a:srgbClr val="898989"/>
                </a:solidFill>
              </a:rPr>
              <a:t>Dec 9, 2014</a:t>
            </a:r>
          </a:p>
          <a:p>
            <a:pPr eaLnBrk="1" hangingPunct="1">
              <a:lnSpc>
                <a:spcPct val="80000"/>
              </a:lnSpc>
            </a:pPr>
            <a:r>
              <a:rPr lang="en-US" sz="2200" dirty="0" smtClean="0">
                <a:solidFill>
                  <a:srgbClr val="898989"/>
                </a:solidFill>
              </a:rPr>
              <a:t>Prepared by Karen Scammell, John Ballantine, Bronwyn Chapman</a:t>
            </a:r>
          </a:p>
        </p:txBody>
      </p:sp>
      <p:sp>
        <p:nvSpPr>
          <p:cNvPr id="4" name="Date Placeholder 3"/>
          <p:cNvSpPr>
            <a:spLocks noGrp="1"/>
          </p:cNvSpPr>
          <p:nvPr>
            <p:ph type="dt" sz="quarter" idx="10"/>
          </p:nvPr>
        </p:nvSpPr>
        <p:spPr/>
        <p:txBody>
          <a:bodyPr/>
          <a:lstStyle/>
          <a:p>
            <a:pPr>
              <a:defRPr/>
            </a:pPr>
            <a:r>
              <a:rPr lang="en-US" smtClean="0"/>
              <a:t>9 December 2014</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0"/>
            <a:ext cx="4340260" cy="3219922"/>
          </a:xfrm>
          <a:prstGeom prst="rect">
            <a:avLst/>
          </a:prstGeom>
        </p:spPr>
      </p:pic>
      <p:sp>
        <p:nvSpPr>
          <p:cNvPr id="5" name="Slide Number Placeholder 4"/>
          <p:cNvSpPr>
            <a:spLocks noGrp="1"/>
          </p:cNvSpPr>
          <p:nvPr>
            <p:ph type="sldNum" sz="quarter" idx="12"/>
          </p:nvPr>
        </p:nvSpPr>
        <p:spPr/>
        <p:txBody>
          <a:bodyPr/>
          <a:lstStyle/>
          <a:p>
            <a:pPr>
              <a:defRPr/>
            </a:pPr>
            <a:fld id="{980294EC-2D01-4F77-8691-4919B531DEB9}"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t>MRRA 2014</a:t>
            </a:r>
            <a:br>
              <a:rPr lang="en-US" dirty="0" smtClean="0"/>
            </a:br>
            <a:r>
              <a:rPr lang="en-US" dirty="0" smtClean="0"/>
              <a:t>Financial Results</a:t>
            </a:r>
          </a:p>
        </p:txBody>
      </p:sp>
      <p:sp>
        <p:nvSpPr>
          <p:cNvPr id="3" name="Subtitle 2"/>
          <p:cNvSpPr>
            <a:spLocks noGrp="1"/>
          </p:cNvSpPr>
          <p:nvPr>
            <p:ph type="subTitle" idx="1"/>
          </p:nvPr>
        </p:nvSpPr>
        <p:spPr>
          <a:xfrm>
            <a:off x="1219200" y="1981200"/>
            <a:ext cx="6400800" cy="2362200"/>
          </a:xfrm>
        </p:spPr>
        <p:txBody>
          <a:bodyPr rtlCol="0">
            <a:normAutofit/>
          </a:bodyPr>
          <a:lstStyle/>
          <a:p>
            <a:pPr eaLnBrk="1" fontAlgn="auto" hangingPunct="1">
              <a:spcAft>
                <a:spcPts val="0"/>
              </a:spcAft>
              <a:buFont typeface="Arial" pitchFamily="34" charset="0"/>
              <a:buNone/>
              <a:defRPr/>
            </a:pPr>
            <a:endParaRPr lang="en-US" dirty="0" smtClean="0">
              <a:solidFill>
                <a:schemeClr val="tx1"/>
              </a:solidFill>
            </a:endParaRPr>
          </a:p>
          <a:p>
            <a:pPr algn="r" eaLnBrk="1" fontAlgn="auto" hangingPunct="1">
              <a:spcAft>
                <a:spcPts val="0"/>
              </a:spcAft>
              <a:buFont typeface="Arial" pitchFamily="34" charset="0"/>
              <a:buNone/>
              <a:defRPr/>
            </a:pPr>
            <a:r>
              <a:rPr lang="en-US" dirty="0" smtClean="0">
                <a:solidFill>
                  <a:schemeClr val="tx1"/>
                </a:solidFill>
              </a:rPr>
              <a:t>Bronwyn Chapman </a:t>
            </a:r>
          </a:p>
          <a:p>
            <a:pPr algn="r" eaLnBrk="1" fontAlgn="auto" hangingPunct="1">
              <a:spcAft>
                <a:spcPts val="0"/>
              </a:spcAft>
              <a:buFont typeface="Arial" pitchFamily="34" charset="0"/>
              <a:buNone/>
              <a:defRPr/>
            </a:pPr>
            <a:r>
              <a:rPr lang="en-US" dirty="0" smtClean="0">
                <a:solidFill>
                  <a:schemeClr val="tx1"/>
                </a:solidFill>
              </a:rPr>
              <a:t>And Karen Scammell</a:t>
            </a:r>
          </a:p>
          <a:p>
            <a:pPr algn="r" eaLnBrk="1" fontAlgn="auto" hangingPunct="1">
              <a:spcAft>
                <a:spcPts val="0"/>
              </a:spcAft>
              <a:buFont typeface="Arial" pitchFamily="34" charset="0"/>
              <a:buNone/>
              <a:defRPr/>
            </a:pPr>
            <a:r>
              <a:rPr lang="en-US" dirty="0" smtClean="0">
                <a:solidFill>
                  <a:schemeClr val="tx1"/>
                </a:solidFill>
              </a:rPr>
              <a:t>December 9, 2014</a:t>
            </a:r>
          </a:p>
          <a:p>
            <a:pPr algn="r" eaLnBrk="1" fontAlgn="auto" hangingPunct="1">
              <a:spcAft>
                <a:spcPts val="0"/>
              </a:spcAft>
              <a:buFont typeface="Arial" pitchFamily="34" charset="0"/>
              <a:buNone/>
              <a:defRPr/>
            </a:pPr>
            <a:endParaRPr lang="en-US" dirty="0" smtClean="0">
              <a:solidFill>
                <a:schemeClr val="tx1"/>
              </a:solidFill>
            </a:endParaRPr>
          </a:p>
          <a:p>
            <a:pPr algn="r" eaLnBrk="1" fontAlgn="auto" hangingPunct="1">
              <a:spcAft>
                <a:spcPts val="0"/>
              </a:spcAft>
              <a:buFont typeface="Arial" pitchFamily="34" charset="0"/>
              <a:buNone/>
              <a:defRPr/>
            </a:pPr>
            <a:endParaRPr lang="en-US" dirty="0" smtClean="0">
              <a:solidFill>
                <a:schemeClr val="tx1"/>
              </a:solidFill>
            </a:endParaRPr>
          </a:p>
        </p:txBody>
      </p:sp>
      <p:sp>
        <p:nvSpPr>
          <p:cNvPr id="2" name="Date Placeholder 1"/>
          <p:cNvSpPr>
            <a:spLocks noGrp="1"/>
          </p:cNvSpPr>
          <p:nvPr>
            <p:ph type="dt" sz="half" idx="10"/>
          </p:nvPr>
        </p:nvSpPr>
        <p:spPr/>
        <p:txBody>
          <a:bodyPr/>
          <a:lstStyle/>
          <a:p>
            <a:pPr>
              <a:defRPr/>
            </a:pPr>
            <a:r>
              <a:rPr lang="en-US" smtClean="0"/>
              <a:t>9 December 2014</a:t>
            </a:r>
            <a:endParaRPr lang="en-US"/>
          </a:p>
        </p:txBody>
      </p:sp>
      <p:sp>
        <p:nvSpPr>
          <p:cNvPr id="4" name="Slide Number Placeholder 3"/>
          <p:cNvSpPr>
            <a:spLocks noGrp="1"/>
          </p:cNvSpPr>
          <p:nvPr>
            <p:ph type="sldNum" sz="quarter" idx="12"/>
          </p:nvPr>
        </p:nvSpPr>
        <p:spPr/>
        <p:txBody>
          <a:bodyPr/>
          <a:lstStyle/>
          <a:p>
            <a:pPr>
              <a:defRPr/>
            </a:pPr>
            <a:fld id="{1F1F97DD-BD82-4405-BEBD-DDB6407522CF}" type="slidenum">
              <a:rPr lang="en-US" smtClean="0"/>
              <a:pPr>
                <a:defRPr/>
              </a:pPr>
              <a:t>10</a:t>
            </a:fld>
            <a:endParaRPr lang="en-US"/>
          </a:p>
        </p:txBody>
      </p:sp>
    </p:spTree>
    <p:extLst>
      <p:ext uri="{BB962C8B-B14F-4D97-AF65-F5344CB8AC3E}">
        <p14:creationId xmlns:p14="http://schemas.microsoft.com/office/powerpoint/2010/main" xmlns="" val="1262092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280988"/>
            <a:ext cx="8153400" cy="990600"/>
          </a:xfrm>
        </p:spPr>
        <p:txBody>
          <a:bodyPr/>
          <a:lstStyle/>
          <a:p>
            <a:pPr eaLnBrk="1" hangingPunct="1"/>
            <a:r>
              <a:rPr lang="en-US" sz="4000" dirty="0" smtClean="0"/>
              <a:t>Programs slowing </a:t>
            </a:r>
            <a:r>
              <a:rPr lang="en-US" sz="4000" dirty="0"/>
              <a:t>/</a:t>
            </a:r>
            <a:r>
              <a:rPr lang="en-US" sz="4000" dirty="0" smtClean="0"/>
              <a:t> growth in regattas</a:t>
            </a:r>
          </a:p>
        </p:txBody>
      </p:sp>
      <p:sp>
        <p:nvSpPr>
          <p:cNvPr id="4099" name="Date Placeholder 3"/>
          <p:cNvSpPr>
            <a:spLocks noGrp="1"/>
          </p:cNvSpPr>
          <p:nvPr>
            <p:ph type="dt" sz="quarter" idx="10"/>
          </p:nvPr>
        </p:nvSpPr>
        <p:spPr bwMode="auto">
          <a:xfrm>
            <a:off x="6096000" y="6477000"/>
            <a:ext cx="2667000" cy="381000"/>
          </a:xfrm>
          <a:ln>
            <a:miter lim="800000"/>
            <a:headEnd/>
            <a:tailEnd/>
          </a:ln>
        </p:spPr>
        <p:txBody>
          <a:bodyPr wrap="square" numCol="1" anchorCtr="0" compatLnSpc="1">
            <a:prstTxWarp prst="textNoShape">
              <a:avLst/>
            </a:prstTxWarp>
          </a:bodyPr>
          <a:lstStyle/>
          <a:p>
            <a:pPr algn="r" fontAlgn="base">
              <a:spcBef>
                <a:spcPct val="0"/>
              </a:spcBef>
              <a:spcAft>
                <a:spcPct val="0"/>
              </a:spcAft>
              <a:defRPr/>
            </a:pPr>
            <a:r>
              <a:rPr lang="en-US" smtClean="0">
                <a:solidFill>
                  <a:schemeClr val="tx2"/>
                </a:solidFill>
              </a:rPr>
              <a:t>9 December 2014</a:t>
            </a:r>
          </a:p>
        </p:txBody>
      </p:sp>
      <p:sp>
        <p:nvSpPr>
          <p:cNvPr id="5" name="Slide Number Placeholder 4"/>
          <p:cNvSpPr>
            <a:spLocks noGrp="1"/>
          </p:cNvSpPr>
          <p:nvPr>
            <p:ph type="sldNum" sz="quarter" idx="12"/>
          </p:nvPr>
        </p:nvSpPr>
        <p:spPr/>
        <p:txBody>
          <a:bodyPr>
            <a:normAutofit fontScale="85000" lnSpcReduction="20000"/>
          </a:bodyPr>
          <a:lstStyle/>
          <a:p>
            <a:pPr>
              <a:defRPr/>
            </a:pPr>
            <a:fld id="{17D719FB-12ED-426D-B88E-30886EA0A860}" type="slidenum">
              <a:rPr lang="en-US"/>
              <a:pPr>
                <a:defRPr/>
              </a:pPr>
              <a:t>11</a:t>
            </a:fld>
            <a:endParaRPr lang="en-US" dirty="0"/>
          </a:p>
        </p:txBody>
      </p:sp>
      <p:sp>
        <p:nvSpPr>
          <p:cNvPr id="4101" name="TextBox 7"/>
          <p:cNvSpPr txBox="1">
            <a:spLocks noChangeArrowheads="1"/>
          </p:cNvSpPr>
          <p:nvPr/>
        </p:nvSpPr>
        <p:spPr bwMode="auto">
          <a:xfrm>
            <a:off x="381000" y="6553200"/>
            <a:ext cx="25908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latin typeface="Calibri" pitchFamily="34" charset="0"/>
              </a:rPr>
              <a:t>CY2009:  No Festival Regatta</a:t>
            </a:r>
          </a:p>
          <a:p>
            <a:pPr eaLnBrk="1" hangingPunct="1"/>
            <a:r>
              <a:rPr lang="en-US" sz="1600">
                <a:latin typeface="Calibri" pitchFamily="34" charset="0"/>
              </a:rPr>
              <a:t>              </a:t>
            </a:r>
          </a:p>
        </p:txBody>
      </p:sp>
      <p:graphicFrame>
        <p:nvGraphicFramePr>
          <p:cNvPr id="35950" name="Group 110"/>
          <p:cNvGraphicFramePr>
            <a:graphicFrameLocks noGrp="1"/>
          </p:cNvGraphicFramePr>
          <p:nvPr>
            <p:extLst>
              <p:ext uri="{D42A27DB-BD31-4B8C-83A1-F6EECF244321}">
                <p14:modId xmlns:p14="http://schemas.microsoft.com/office/powerpoint/2010/main" xmlns="" val="3901004547"/>
              </p:ext>
            </p:extLst>
          </p:nvPr>
        </p:nvGraphicFramePr>
        <p:xfrm>
          <a:off x="304800" y="1597024"/>
          <a:ext cx="8382001" cy="4879976"/>
        </p:xfrm>
        <a:graphic>
          <a:graphicData uri="http://schemas.openxmlformats.org/drawingml/2006/table">
            <a:tbl>
              <a:tblPr/>
              <a:tblGrid>
                <a:gridCol w="2006112"/>
                <a:gridCol w="1669123"/>
                <a:gridCol w="1669122"/>
                <a:gridCol w="1518822"/>
                <a:gridCol w="1518822"/>
              </a:tblGrid>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200" b="1" i="0" u="sng" strike="noStrike" cap="none" normalizeH="0" baseline="0" dirty="0" smtClean="0">
                          <a:ln>
                            <a:noFill/>
                          </a:ln>
                          <a:solidFill>
                            <a:schemeClr val="tx1"/>
                          </a:solidFill>
                          <a:effectLst/>
                          <a:latin typeface="Tw Cen MT" pitchFamily="34" charset="0"/>
                        </a:rPr>
                        <a:t>MRRA and TRR combined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sng" strike="noStrike" cap="none" normalizeH="0" baseline="0" dirty="0" smtClean="0">
                          <a:ln>
                            <a:noFill/>
                          </a:ln>
                          <a:solidFill>
                            <a:schemeClr val="tx1"/>
                          </a:solidFill>
                          <a:effectLst/>
                          <a:latin typeface="Tw Cen MT" pitchFamily="34"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sng" strike="noStrike" cap="none" normalizeH="0" baseline="0" dirty="0" smtClean="0">
                          <a:ln>
                            <a:noFill/>
                          </a:ln>
                          <a:solidFill>
                            <a:schemeClr val="tx1"/>
                          </a:solidFill>
                          <a:effectLst/>
                          <a:latin typeface="Tw Cen MT" pitchFamily="34"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sng" strike="noStrike" cap="none" normalizeH="0" baseline="0" dirty="0" smtClean="0">
                          <a:ln>
                            <a:noFill/>
                          </a:ln>
                          <a:solidFill>
                            <a:schemeClr val="tx1"/>
                          </a:solidFill>
                          <a:effectLst/>
                          <a:latin typeface="Tw Cen MT" pitchFamily="34"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sng" strike="noStrike" cap="none" normalizeH="0" baseline="0" dirty="0" smtClean="0">
                          <a:ln>
                            <a:noFill/>
                          </a:ln>
                          <a:solidFill>
                            <a:schemeClr val="tx1"/>
                          </a:solidFill>
                          <a:effectLst/>
                          <a:latin typeface="Tw Cen MT" pitchFamily="34" charset="0"/>
                        </a:rPr>
                        <a:t>2014 (</a:t>
                      </a:r>
                      <a:r>
                        <a:rPr kumimoji="0" lang="en-US" sz="1400" b="1" i="0" u="sng" strike="noStrike" cap="none" normalizeH="0" baseline="0" dirty="0" err="1" smtClean="0">
                          <a:ln>
                            <a:noFill/>
                          </a:ln>
                          <a:solidFill>
                            <a:schemeClr val="tx1"/>
                          </a:solidFill>
                          <a:effectLst/>
                          <a:latin typeface="Tw Cen MT" pitchFamily="34" charset="0"/>
                        </a:rPr>
                        <a:t>est</a:t>
                      </a:r>
                      <a:r>
                        <a:rPr kumimoji="0" lang="en-US" sz="1400" b="1" i="0" u="sng" strike="noStrike" cap="none" normalizeH="0" baseline="0" dirty="0" smtClean="0">
                          <a:ln>
                            <a:noFill/>
                          </a:ln>
                          <a:solidFill>
                            <a:schemeClr val="tx1"/>
                          </a:solidFill>
                          <a:effectLst/>
                          <a:latin typeface="Tw Cen MT"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Beginning bank balance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51,778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71,413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400" b="1" i="0" u="none" strike="noStrike" cap="none" normalizeH="0" baseline="0" dirty="0" smtClean="0">
                          <a:ln>
                            <a:noFill/>
                          </a:ln>
                          <a:solidFill>
                            <a:schemeClr val="tx1"/>
                          </a:solidFill>
                          <a:effectLst/>
                          <a:latin typeface="Tw Cen MT" pitchFamily="34" charset="0"/>
                        </a:rPr>
                        <a:t>98,988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1400" b="1" i="0" u="none" strike="noStrike" cap="none" normalizeH="0" baseline="0" dirty="0" smtClean="0">
                          <a:ln>
                            <a:noFill/>
                          </a:ln>
                          <a:solidFill>
                            <a:schemeClr val="tx1"/>
                          </a:solidFill>
                          <a:effectLst/>
                          <a:latin typeface="Tw Cen MT" pitchFamily="34" charset="0"/>
                        </a:rPr>
                        <a:t>99,293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Operating results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Income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 49,040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 56,850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40,638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a:solidFill>
                            <a:srgbClr val="000000"/>
                          </a:solidFill>
                          <a:effectLst/>
                          <a:latin typeface="Calibri" panose="020F0502020204030204" pitchFamily="34" charset="0"/>
                        </a:rPr>
                        <a:t>           34,277 </a:t>
                      </a: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Expenses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(41,419)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a:t>
                      </a:r>
                      <a:r>
                        <a:rPr kumimoji="0" lang="en-US" sz="1400" b="0" i="0" u="sng" strike="noStrike" cap="none" normalizeH="0" baseline="0" dirty="0" smtClean="0">
                          <a:ln>
                            <a:noFill/>
                          </a:ln>
                          <a:solidFill>
                            <a:schemeClr val="tx1"/>
                          </a:solidFill>
                          <a:effectLst/>
                          <a:latin typeface="Tw Cen MT" pitchFamily="34" charset="0"/>
                        </a:rPr>
                        <a:t>49,154)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(43,642</a:t>
                      </a:r>
                      <a:r>
                        <a:rPr kumimoji="0" lang="en-US" sz="1400" b="0" i="0" u="none" strike="noStrike" cap="none" normalizeH="0" baseline="0" dirty="0" smtClean="0">
                          <a:ln>
                            <a:noFill/>
                          </a:ln>
                          <a:solidFill>
                            <a:schemeClr val="tx1"/>
                          </a:solidFill>
                          <a:effectLst/>
                          <a:latin typeface="Tw Cen MT" pitchFamily="34" charset="0"/>
                        </a:rPr>
                        <a:t>)</a:t>
                      </a:r>
                      <a:endParaRPr kumimoji="0" lang="en-US" sz="1400" b="0" i="0" u="sng"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600" b="0" i="0" u="none" strike="noStrike" dirty="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(34,443) </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smtClean="0">
                          <a:ln>
                            <a:noFill/>
                          </a:ln>
                          <a:solidFill>
                            <a:schemeClr val="tx1"/>
                          </a:solidFill>
                          <a:effectLst/>
                          <a:latin typeface="Tw Cen MT" pitchFamily="34" charset="0"/>
                        </a:rPr>
                        <a:t>Operating Profit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7,621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7,696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(3,004)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(166)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 (before boat reserve 8k)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Capital purchases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(10,870)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(28,445)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(16,400)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638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 equipment sales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  2,850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2,500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w Cen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(8,020)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(4,970)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(26,845)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(13,900)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Regattas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Income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 73,563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 73,616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83,363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95,146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Expense, w/LHS donation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(52,729)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(48,767)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(55,517)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sng" strike="noStrike" cap="none" normalizeH="0" baseline="0" dirty="0" smtClean="0">
                          <a:ln>
                            <a:noFill/>
                          </a:ln>
                          <a:solidFill>
                            <a:schemeClr val="tx1"/>
                          </a:solidFill>
                          <a:effectLst/>
                          <a:latin typeface="Tw Cen MT" pitchFamily="34" charset="0"/>
                        </a:rPr>
                        <a:t>62,787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smtClean="0">
                          <a:ln>
                            <a:noFill/>
                          </a:ln>
                          <a:solidFill>
                            <a:schemeClr val="tx1"/>
                          </a:solidFill>
                          <a:effectLst/>
                          <a:latin typeface="Tw Cen MT" pitchFamily="34" charset="0"/>
                        </a:rPr>
                        <a:t>Net cash 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20,034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24,849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27,846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w Cen MT" pitchFamily="34" charset="0"/>
                        </a:rPr>
                        <a:t>32,359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6388">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w Cen M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w Cen M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800">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smtClean="0">
                          <a:ln>
                            <a:noFill/>
                          </a:ln>
                          <a:solidFill>
                            <a:schemeClr val="tx1"/>
                          </a:solidFill>
                          <a:effectLst/>
                          <a:latin typeface="Tw Cen MT" pitchFamily="34" charset="0"/>
                        </a:rPr>
                        <a:t>Ending bank balance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71,413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98,988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96,985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w Cen MT" pitchFamily="34" charset="0"/>
                        </a:rPr>
                        <a:t>117,586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xmlns="" val="2983339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a:xfrm>
            <a:off x="455613" y="138113"/>
            <a:ext cx="8231187" cy="457200"/>
          </a:xfrm>
        </p:spPr>
        <p:txBody>
          <a:bodyPr rtlCol="0">
            <a:normAutofit fontScale="90000"/>
          </a:bodyPr>
          <a:lstStyle/>
          <a:p>
            <a:pPr eaLnBrk="1" fontAlgn="auto" hangingPunct="1">
              <a:spcAft>
                <a:spcPts val="0"/>
              </a:spcAft>
              <a:defRPr/>
            </a:pPr>
            <a:r>
              <a:rPr lang="en-US" sz="3200" dirty="0" smtClean="0"/>
              <a:t>  </a:t>
            </a:r>
            <a:r>
              <a:rPr lang="en-US" sz="2800" u="sng" dirty="0" smtClean="0"/>
              <a:t>MRRA 2014 Budget results and 2013 *reformatted 2014*</a:t>
            </a:r>
          </a:p>
        </p:txBody>
      </p:sp>
      <p:sp>
        <p:nvSpPr>
          <p:cNvPr id="5123" name="Rectangle 8"/>
          <p:cNvSpPr>
            <a:spLocks noGrp="1" noChangeArrowheads="1"/>
          </p:cNvSpPr>
          <p:nvPr>
            <p:ph type="body" idx="1"/>
          </p:nvPr>
        </p:nvSpPr>
        <p:spPr>
          <a:xfrm>
            <a:off x="152400" y="990600"/>
            <a:ext cx="8763000" cy="6094412"/>
          </a:xfrm>
        </p:spPr>
        <p:txBody>
          <a:bodyPr/>
          <a:lstStyle/>
          <a:p>
            <a:pPr eaLnBrk="1" hangingPunct="1">
              <a:lnSpc>
                <a:spcPct val="90000"/>
              </a:lnSpc>
              <a:buFontTx/>
              <a:buNone/>
            </a:pPr>
            <a:r>
              <a:rPr lang="en-US" sz="2000" b="1" u="sng" dirty="0" smtClean="0"/>
              <a:t>Revenues		 2014(f)	actual		2013 bud	2013 </a:t>
            </a:r>
          </a:p>
          <a:p>
            <a:pPr eaLnBrk="1" hangingPunct="1">
              <a:lnSpc>
                <a:spcPct val="90000"/>
              </a:lnSpc>
              <a:buFontTx/>
              <a:buNone/>
            </a:pPr>
            <a:r>
              <a:rPr lang="en-US" sz="2000" dirty="0" smtClean="0"/>
              <a:t>	</a:t>
            </a:r>
            <a:r>
              <a:rPr lang="en-US" sz="1600" dirty="0" smtClean="0"/>
              <a:t>membership **		 11,510	  8,035		19,750		18,450</a:t>
            </a:r>
          </a:p>
          <a:p>
            <a:pPr eaLnBrk="1" hangingPunct="1">
              <a:lnSpc>
                <a:spcPct val="90000"/>
              </a:lnSpc>
              <a:buFontTx/>
              <a:buNone/>
            </a:pPr>
            <a:r>
              <a:rPr lang="en-US" sz="1600" dirty="0" smtClean="0"/>
              <a:t>	rack fees		   6,300	  6,650		  6,650		  7,150	</a:t>
            </a:r>
          </a:p>
          <a:p>
            <a:pPr eaLnBrk="1" hangingPunct="1">
              <a:lnSpc>
                <a:spcPct val="90000"/>
              </a:lnSpc>
              <a:buFontTx/>
              <a:buNone/>
            </a:pPr>
            <a:r>
              <a:rPr lang="en-US" sz="1600" dirty="0" smtClean="0"/>
              <a:t>	LT scull		 	   5,400	  2,540		  5,600		  4,800</a:t>
            </a:r>
          </a:p>
          <a:p>
            <a:pPr eaLnBrk="1" hangingPunct="1">
              <a:lnSpc>
                <a:spcPct val="90000"/>
              </a:lnSpc>
              <a:buFontTx/>
              <a:buNone/>
            </a:pPr>
            <a:r>
              <a:rPr lang="en-US" sz="1600" dirty="0" smtClean="0"/>
              <a:t>	Sculling **	  	 31,120	 22.045		  7,520                           600</a:t>
            </a:r>
          </a:p>
          <a:p>
            <a:pPr eaLnBrk="1" hangingPunct="1">
              <a:lnSpc>
                <a:spcPct val="90000"/>
              </a:lnSpc>
              <a:buFontTx/>
              <a:buNone/>
            </a:pPr>
            <a:r>
              <a:rPr lang="en-US" sz="1600" dirty="0" smtClean="0"/>
              <a:t>	</a:t>
            </a:r>
            <a:r>
              <a:rPr lang="en-US" sz="1600" u="sng" dirty="0" smtClean="0"/>
              <a:t>Sweep programs		   9,670	 5,692		29,190                        9,650</a:t>
            </a:r>
          </a:p>
          <a:p>
            <a:pPr eaLnBrk="1" hangingPunct="1">
              <a:lnSpc>
                <a:spcPct val="90000"/>
              </a:lnSpc>
              <a:buFontTx/>
              <a:buNone/>
            </a:pPr>
            <a:r>
              <a:rPr lang="en-US" sz="1600" dirty="0" smtClean="0"/>
              <a:t>sub-total			$</a:t>
            </a:r>
            <a:r>
              <a:rPr lang="en-US" sz="1600" b="1" dirty="0" smtClean="0"/>
              <a:t>52,300	 $35,772		$68,710		40,638</a:t>
            </a:r>
          </a:p>
          <a:p>
            <a:pPr eaLnBrk="1" hangingPunct="1">
              <a:lnSpc>
                <a:spcPct val="90000"/>
              </a:lnSpc>
              <a:buFontTx/>
              <a:buNone/>
            </a:pPr>
            <a:r>
              <a:rPr lang="en-US" sz="1800" b="1" u="sng" dirty="0" smtClean="0"/>
              <a:t>Expenses</a:t>
            </a:r>
          </a:p>
          <a:p>
            <a:pPr eaLnBrk="1" hangingPunct="1">
              <a:lnSpc>
                <a:spcPct val="90000"/>
              </a:lnSpc>
              <a:buFontTx/>
              <a:buNone/>
            </a:pPr>
            <a:r>
              <a:rPr lang="en-US" sz="1800" dirty="0" smtClean="0"/>
              <a:t>	</a:t>
            </a:r>
            <a:r>
              <a:rPr lang="en-US" sz="1600" dirty="0" smtClean="0"/>
              <a:t>UML payments		15,000	14,400		15,000		14,400</a:t>
            </a:r>
          </a:p>
          <a:p>
            <a:pPr eaLnBrk="1" hangingPunct="1">
              <a:lnSpc>
                <a:spcPct val="90000"/>
              </a:lnSpc>
              <a:buFontTx/>
              <a:buNone/>
            </a:pPr>
            <a:r>
              <a:rPr lang="en-US" sz="1600" dirty="0" smtClean="0"/>
              <a:t>	insurance		  4,100	  4,444	  	  3,500		  3,772</a:t>
            </a:r>
          </a:p>
          <a:p>
            <a:pPr eaLnBrk="1" hangingPunct="1">
              <a:lnSpc>
                <a:spcPct val="90000"/>
              </a:lnSpc>
              <a:buFontTx/>
              <a:buNone/>
            </a:pPr>
            <a:r>
              <a:rPr lang="en-US" sz="1600" dirty="0" smtClean="0"/>
              <a:t>	maintenance		  5,000	  2,811		  5,000		  4,257</a:t>
            </a:r>
          </a:p>
          <a:p>
            <a:pPr eaLnBrk="1" hangingPunct="1">
              <a:lnSpc>
                <a:spcPct val="90000"/>
              </a:lnSpc>
              <a:buFontTx/>
              <a:buNone/>
            </a:pPr>
            <a:r>
              <a:rPr lang="en-US" sz="1600" dirty="0" smtClean="0"/>
              <a:t>	operating 		  2,650	   2,963		  3,850		10,151</a:t>
            </a:r>
          </a:p>
          <a:p>
            <a:pPr eaLnBrk="1" hangingPunct="1">
              <a:lnSpc>
                <a:spcPct val="90000"/>
              </a:lnSpc>
              <a:buFontTx/>
              <a:buNone/>
            </a:pPr>
            <a:r>
              <a:rPr lang="en-US" sz="1600" dirty="0" smtClean="0"/>
              <a:t>	scholarships/charity     	   1000	     1000		  1,000		     800	</a:t>
            </a:r>
          </a:p>
          <a:p>
            <a:pPr eaLnBrk="1" hangingPunct="1">
              <a:lnSpc>
                <a:spcPct val="90000"/>
              </a:lnSpc>
              <a:buFontTx/>
              <a:buNone/>
            </a:pPr>
            <a:r>
              <a:rPr lang="en-US" sz="1600" dirty="0" smtClean="0"/>
              <a:t>	annual party		  1,500	   2,000		  1,500		  1,500</a:t>
            </a:r>
          </a:p>
          <a:p>
            <a:pPr eaLnBrk="1" hangingPunct="1">
              <a:lnSpc>
                <a:spcPct val="90000"/>
              </a:lnSpc>
              <a:buFontTx/>
              <a:buNone/>
            </a:pPr>
            <a:r>
              <a:rPr lang="en-US" sz="1600" dirty="0" smtClean="0"/>
              <a:t>	Sweep &amp; programs	 </a:t>
            </a:r>
            <a:r>
              <a:rPr lang="en-US" sz="1600" u="sng" dirty="0" smtClean="0"/>
              <a:t>14,651</a:t>
            </a:r>
            <a:r>
              <a:rPr lang="en-US" sz="1600" dirty="0" smtClean="0"/>
              <a:t>	 </a:t>
            </a:r>
            <a:r>
              <a:rPr lang="en-US" sz="1600" u="sng" dirty="0"/>
              <a:t> </a:t>
            </a:r>
            <a:r>
              <a:rPr lang="en-US" sz="1600" u="sng" dirty="0" smtClean="0"/>
              <a:t>6,025</a:t>
            </a:r>
            <a:r>
              <a:rPr lang="en-US" sz="1600" dirty="0" smtClean="0"/>
              <a:t>		</a:t>
            </a:r>
            <a:r>
              <a:rPr lang="en-US" sz="1600" u="sng" dirty="0" smtClean="0"/>
              <a:t>26,844</a:t>
            </a:r>
            <a:r>
              <a:rPr lang="en-US" sz="1600" dirty="0" smtClean="0"/>
              <a:t>  		</a:t>
            </a:r>
            <a:r>
              <a:rPr lang="en-US" sz="1600" u="sng" dirty="0" smtClean="0"/>
              <a:t>  8,762</a:t>
            </a:r>
          </a:p>
          <a:p>
            <a:pPr eaLnBrk="1" hangingPunct="1">
              <a:lnSpc>
                <a:spcPct val="90000"/>
              </a:lnSpc>
              <a:buFontTx/>
              <a:buNone/>
            </a:pPr>
            <a:r>
              <a:rPr lang="en-US" sz="1800" dirty="0" smtClean="0"/>
              <a:t>		         sub-total    	(</a:t>
            </a:r>
            <a:r>
              <a:rPr lang="en-US" sz="1800" b="1" u="sng" dirty="0" smtClean="0"/>
              <a:t>43901) 	(35,743)</a:t>
            </a:r>
            <a:r>
              <a:rPr lang="en-US" sz="1800" b="1" dirty="0" smtClean="0"/>
              <a:t>         	(</a:t>
            </a:r>
            <a:r>
              <a:rPr lang="en-US" sz="1800" b="1" u="sng" dirty="0" smtClean="0"/>
              <a:t>56,694)</a:t>
            </a:r>
            <a:r>
              <a:rPr lang="en-US" sz="1800" b="1" dirty="0" smtClean="0"/>
              <a:t>	                (43,642)</a:t>
            </a:r>
          </a:p>
          <a:p>
            <a:pPr eaLnBrk="1" hangingPunct="1">
              <a:lnSpc>
                <a:spcPct val="90000"/>
              </a:lnSpc>
              <a:buFontTx/>
              <a:buNone/>
            </a:pPr>
            <a:r>
              <a:rPr lang="en-US" sz="1800" b="1" dirty="0" smtClean="0"/>
              <a:t>OPERATING PROFIT</a:t>
            </a:r>
            <a:r>
              <a:rPr lang="en-US" sz="1800" dirty="0" smtClean="0"/>
              <a:t>  	  $</a:t>
            </a:r>
            <a:r>
              <a:rPr lang="en-US" sz="1800" b="1" dirty="0" smtClean="0"/>
              <a:t>8,399	  $  29		 $12,016	                  (3,004)</a:t>
            </a:r>
            <a:r>
              <a:rPr lang="en-US" sz="2400" b="1" dirty="0" smtClean="0"/>
              <a:t>	</a:t>
            </a:r>
            <a:r>
              <a:rPr lang="en-US" sz="2000" dirty="0" smtClean="0"/>
              <a:t>	</a:t>
            </a:r>
          </a:p>
          <a:p>
            <a:pPr eaLnBrk="1" hangingPunct="1">
              <a:lnSpc>
                <a:spcPct val="90000"/>
              </a:lnSpc>
              <a:buFontTx/>
              <a:buNone/>
            </a:pPr>
            <a:r>
              <a:rPr lang="en-US" sz="1400" i="1" dirty="0" smtClean="0"/>
              <a:t>* Membership only has the base fee;  put all logbook and sculling into sculling in 2014</a:t>
            </a:r>
            <a:endParaRPr lang="en-US" sz="1600" dirty="0" smtClean="0"/>
          </a:p>
        </p:txBody>
      </p:sp>
      <p:sp>
        <p:nvSpPr>
          <p:cNvPr id="3" name="Slide Number Placeholder 2"/>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12</a:t>
            </a:fld>
            <a:endParaRPr lang="en-US"/>
          </a:p>
        </p:txBody>
      </p:sp>
    </p:spTree>
    <p:extLst>
      <p:ext uri="{BB962C8B-B14F-4D97-AF65-F5344CB8AC3E}">
        <p14:creationId xmlns:p14="http://schemas.microsoft.com/office/powerpoint/2010/main" xmlns="" val="55565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5"/>
          <p:cNvSpPr>
            <a:spLocks noGrp="1" noChangeArrowheads="1"/>
          </p:cNvSpPr>
          <p:nvPr>
            <p:ph type="title"/>
          </p:nvPr>
        </p:nvSpPr>
        <p:spPr>
          <a:xfrm>
            <a:off x="423081" y="152401"/>
            <a:ext cx="7882719" cy="533400"/>
          </a:xfrm>
        </p:spPr>
        <p:txBody>
          <a:bodyPr/>
          <a:lstStyle/>
          <a:p>
            <a:pPr eaLnBrk="1" hangingPunct="1"/>
            <a:r>
              <a:rPr lang="en-US" dirty="0" smtClean="0"/>
              <a:t>Program P&amp;L 2014</a:t>
            </a:r>
          </a:p>
        </p:txBody>
      </p:sp>
      <p:sp>
        <p:nvSpPr>
          <p:cNvPr id="2" name="Date Placeholder 1"/>
          <p:cNvSpPr>
            <a:spLocks noGrp="1"/>
          </p:cNvSpPr>
          <p:nvPr>
            <p:ph type="dt" sz="half" idx="10"/>
          </p:nvPr>
        </p:nvSpPr>
        <p:spPr/>
        <p:txBody>
          <a:bodyPr/>
          <a:lstStyle/>
          <a:p>
            <a:pPr>
              <a:defRPr/>
            </a:pPr>
            <a:r>
              <a:rPr lang="en-US" smtClean="0"/>
              <a:t>9 December 2014</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256F2B6F-7EC0-4AEB-86A7-A5105A52A8B6}" type="slidenum">
              <a:rPr lang="en-US" smtClean="0"/>
              <a:pPr>
                <a:defRPr/>
              </a:pPr>
              <a:t>13</a:t>
            </a:fld>
            <a:endParaRPr lang="en-US"/>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xmlns="" val="953493832"/>
              </p:ext>
            </p:extLst>
          </p:nvPr>
        </p:nvGraphicFramePr>
        <p:xfrm>
          <a:off x="76200" y="768476"/>
          <a:ext cx="8915401" cy="6013324"/>
        </p:xfrm>
        <a:graphic>
          <a:graphicData uri="http://schemas.openxmlformats.org/drawingml/2006/table">
            <a:tbl>
              <a:tblPr>
                <a:tableStyleId>{69CF1AB2-1976-4502-BF36-3FF5EA218861}</a:tableStyleId>
              </a:tblPr>
              <a:tblGrid>
                <a:gridCol w="1115821"/>
                <a:gridCol w="555818"/>
                <a:gridCol w="83917"/>
                <a:gridCol w="970762"/>
                <a:gridCol w="892655"/>
                <a:gridCol w="818267"/>
                <a:gridCol w="922413"/>
                <a:gridCol w="818267"/>
                <a:gridCol w="922413"/>
                <a:gridCol w="892655"/>
                <a:gridCol w="922413"/>
              </a:tblGrid>
              <a:tr h="261271">
                <a:tc gridSpan="2">
                  <a:txBody>
                    <a:bodyPr/>
                    <a:lstStyle/>
                    <a:p>
                      <a:pPr algn="l" fontAlgn="b"/>
                      <a:r>
                        <a:rPr lang="en-US" sz="1600" u="sng" strike="noStrike" dirty="0">
                          <a:effectLst/>
                        </a:rPr>
                        <a:t> Program P &amp; L </a:t>
                      </a:r>
                      <a:endParaRPr lang="en-US" sz="1600" b="0" i="0" u="sng"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600" b="0" i="0" u="sng" strike="noStrike">
                        <a:solidFill>
                          <a:srgbClr val="000000"/>
                        </a:solidFill>
                        <a:effectLst/>
                        <a:latin typeface="Calibri" panose="020F0502020204030204" pitchFamily="34" charset="0"/>
                      </a:endParaRPr>
                    </a:p>
                  </a:txBody>
                  <a:tcPr marL="0" marR="0" marT="0" marB="0" anchor="b"/>
                </a:tc>
                <a:tc>
                  <a:txBody>
                    <a:bodyPr/>
                    <a:lstStyle/>
                    <a:p>
                      <a:endParaRPr lang="en-US" dirty="0"/>
                    </a:p>
                  </a:txBody>
                  <a:tcPr marL="0" marR="0" marT="0" marB="0" anchor="b"/>
                </a:tc>
                <a:tc>
                  <a:txBody>
                    <a:bodyPr/>
                    <a:lstStyle/>
                    <a:p>
                      <a:pPr algn="ctr" fontAlgn="b"/>
                      <a:r>
                        <a:rPr lang="en-US" sz="1600" u="sng" strike="noStrike" dirty="0">
                          <a:effectLst/>
                        </a:rPr>
                        <a:t>Base</a:t>
                      </a:r>
                      <a:endParaRPr lang="en-US" sz="1600" b="0" i="0" u="sng"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ClubScull</a:t>
                      </a:r>
                      <a:endParaRPr lang="en-US" sz="16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Rack</a:t>
                      </a:r>
                      <a:endParaRPr lang="en-US" sz="16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LTScull</a:t>
                      </a:r>
                      <a:endParaRPr lang="en-US" sz="16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LTSweep</a:t>
                      </a:r>
                      <a:endParaRPr lang="en-US" sz="16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MasterSw</a:t>
                      </a:r>
                      <a:endParaRPr lang="en-US" sz="16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OpenSw</a:t>
                      </a:r>
                      <a:endParaRPr lang="en-US" sz="1600" b="0" i="0" u="sng"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u="sng" strike="noStrike">
                          <a:effectLst/>
                        </a:rPr>
                        <a:t>TOTAL</a:t>
                      </a:r>
                      <a:endParaRPr lang="en-US" sz="1600" b="0" i="0" u="sng" strike="noStrike">
                        <a:solidFill>
                          <a:srgbClr val="000000"/>
                        </a:solidFill>
                        <a:effectLst/>
                        <a:latin typeface="Calibri" panose="020F0502020204030204" pitchFamily="34" charset="0"/>
                      </a:endParaRPr>
                    </a:p>
                  </a:txBody>
                  <a:tcPr marL="0" marR="0" marT="0" marB="0" anchor="b"/>
                </a:tc>
              </a:tr>
              <a:tr h="432449">
                <a:tc gridSpan="2">
                  <a:txBody>
                    <a:bodyPr/>
                    <a:lstStyle/>
                    <a:p>
                      <a:pPr algn="l" fontAlgn="b"/>
                      <a:r>
                        <a:rPr lang="en-US" sz="1600" u="none" strike="noStrike" dirty="0">
                          <a:effectLst/>
                        </a:rPr>
                        <a:t> Revenue </a:t>
                      </a:r>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endParaRPr lang="en-US"/>
                    </a:p>
                  </a:txBody>
                  <a:tcPr marL="0" marR="0" marT="0" marB="0" anchor="b"/>
                </a:tc>
                <a:tc>
                  <a:txBody>
                    <a:bodyPr/>
                    <a:lstStyle/>
                    <a:p>
                      <a:pPr algn="r" fontAlgn="b"/>
                      <a:r>
                        <a:rPr lang="en-US" sz="1600" u="none" strike="noStrike" dirty="0">
                          <a:effectLst/>
                        </a:rPr>
                        <a:t>               8,775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12,855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6,650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1,800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2,032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2,500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1,160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35,772 </a:t>
                      </a:r>
                      <a:endParaRPr lang="en-US" sz="1600" b="0" i="0" u="none" strike="noStrike">
                        <a:solidFill>
                          <a:srgbClr val="000000"/>
                        </a:solidFill>
                        <a:effectLst/>
                        <a:latin typeface="Calibri" panose="020F0502020204030204" pitchFamily="34" charset="0"/>
                      </a:endParaRPr>
                    </a:p>
                  </a:txBody>
                  <a:tcPr marL="0" marR="0" marT="0" marB="0" anchor="b"/>
                </a:tc>
              </a:tr>
              <a:tr h="432449">
                <a:tc gridSpan="2">
                  <a:txBody>
                    <a:bodyPr/>
                    <a:lstStyle/>
                    <a:p>
                      <a:pPr algn="l" fontAlgn="b"/>
                      <a:r>
                        <a:rPr lang="en-US" sz="1600" u="none" strike="noStrike" dirty="0">
                          <a:effectLst/>
                        </a:rPr>
                        <a:t> Expense </a:t>
                      </a:r>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endParaRPr lang="en-US"/>
                    </a:p>
                  </a:txBody>
                  <a:tcPr marL="0" marR="0" marT="0" marB="0" anchor="b"/>
                </a:tc>
                <a:tc>
                  <a:txBody>
                    <a:bodyPr/>
                    <a:lstStyle/>
                    <a:p>
                      <a:pPr algn="r" fontAlgn="b"/>
                      <a:r>
                        <a:rPr lang="en-US" sz="1600" u="none" strike="noStrike" dirty="0">
                          <a:effectLst/>
                        </a:rPr>
                        <a:t>             15,952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6,598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5,244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1,741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1,866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4,126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916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34,443 </a:t>
                      </a:r>
                      <a:endParaRPr lang="en-US" sz="1600" b="0" i="0" u="none" strike="noStrike">
                        <a:solidFill>
                          <a:srgbClr val="000000"/>
                        </a:solidFill>
                        <a:effectLst/>
                        <a:latin typeface="Calibri" panose="020F0502020204030204" pitchFamily="34" charset="0"/>
                      </a:endParaRPr>
                    </a:p>
                  </a:txBody>
                  <a:tcPr marL="0" marR="0" marT="0" marB="0" anchor="b"/>
                </a:tc>
              </a:tr>
              <a:tr h="191644">
                <a:tc gridSpan="2">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endParaRPr lang="en-US"/>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r>
              <a:tr h="432449">
                <a:tc gridSpan="2">
                  <a:txBody>
                    <a:bodyPr/>
                    <a:lstStyle/>
                    <a:p>
                      <a:pPr algn="l" fontAlgn="b"/>
                      <a:r>
                        <a:rPr lang="en-US" sz="1600" u="none" strike="noStrike" dirty="0">
                          <a:effectLst/>
                        </a:rPr>
                        <a:t> Profit </a:t>
                      </a:r>
                      <a:r>
                        <a:rPr lang="en-US" sz="1600" u="none" strike="noStrike" dirty="0" smtClean="0">
                          <a:effectLst/>
                        </a:rPr>
                        <a:t>programs</a:t>
                      </a:r>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endParaRPr lang="en-US"/>
                    </a:p>
                  </a:txBody>
                  <a:tcPr marL="0" marR="0" marT="0" marB="0" anchor="b"/>
                </a:tc>
                <a:tc>
                  <a:txBody>
                    <a:bodyPr/>
                    <a:lstStyle/>
                    <a:p>
                      <a:pPr algn="r" fontAlgn="b"/>
                      <a:r>
                        <a:rPr lang="en-US" sz="1600" u="none" strike="noStrike" dirty="0">
                          <a:effectLst/>
                        </a:rPr>
                        <a:t>             (7,177)</a:t>
                      </a:r>
                      <a:endParaRPr lang="en-US" sz="16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1600" u="none" strike="noStrike">
                          <a:effectLst/>
                        </a:rPr>
                        <a:t>             6,257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1,406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60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166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(1,626)</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244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1,329 </a:t>
                      </a:r>
                      <a:endParaRPr lang="en-US" sz="1600" b="0" i="0" u="none" strike="noStrike">
                        <a:solidFill>
                          <a:srgbClr val="000000"/>
                        </a:solidFill>
                        <a:effectLst/>
                        <a:latin typeface="Calibri" panose="020F0502020204030204" pitchFamily="34" charset="0"/>
                      </a:endParaRPr>
                    </a:p>
                  </a:txBody>
                  <a:tcPr marL="0" marR="0" marT="0" marB="0" anchor="b"/>
                </a:tc>
              </a:tr>
              <a:tr h="274313">
                <a:tc gridSpan="2">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endParaRPr lang="en-US"/>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r>
              <a:tr h="457193">
                <a:tc gridSpan="3">
                  <a:txBody>
                    <a:bodyPr/>
                    <a:lstStyle/>
                    <a:p>
                      <a:pPr algn="l" fontAlgn="b"/>
                      <a:r>
                        <a:rPr lang="en-US" sz="1600" u="none" strike="noStrike">
                          <a:effectLst/>
                        </a:rPr>
                        <a:t> boat depreciation </a:t>
                      </a:r>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(2,800)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(1,600)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(1,200)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(1,200)</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(1,200)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(8,000)</a:t>
                      </a:r>
                      <a:endParaRPr lang="en-US" sz="1600" b="0" i="0" u="none" strike="noStrike">
                        <a:solidFill>
                          <a:srgbClr val="000000"/>
                        </a:solidFill>
                        <a:effectLst/>
                        <a:latin typeface="Calibri" panose="020F0502020204030204" pitchFamily="34" charset="0"/>
                      </a:endParaRPr>
                    </a:p>
                  </a:txBody>
                  <a:tcPr marL="0" marR="0" marT="0" marB="0" anchor="b"/>
                </a:tc>
              </a:tr>
              <a:tr h="224211">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35%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r>
              <a:tr h="432449">
                <a:tc>
                  <a:txBody>
                    <a:bodyPr/>
                    <a:lstStyle/>
                    <a:p>
                      <a:pPr algn="l" fontAlgn="b"/>
                      <a:r>
                        <a:rPr lang="en-US" sz="1600" u="none" strike="noStrike">
                          <a:effectLst/>
                        </a:rPr>
                        <a:t> After reserve </a:t>
                      </a:r>
                      <a:endParaRPr lang="en-US" sz="16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r>
                        <a:rPr lang="en-US" sz="1600" u="none" strike="noStrike" dirty="0">
                          <a:effectLst/>
                        </a:rPr>
                        <a:t>             (7,177)</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3,457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1,406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(1,541)</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(1,034)</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(2,826)</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(956)</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a:effectLst/>
                        </a:rPr>
                        <a:t>           (6,671)</a:t>
                      </a:r>
                      <a:endParaRPr lang="en-US" sz="1600" b="0" i="0" u="none" strike="noStrike">
                        <a:solidFill>
                          <a:srgbClr val="000000"/>
                        </a:solidFill>
                        <a:effectLst/>
                        <a:latin typeface="Calibri" panose="020F0502020204030204" pitchFamily="34" charset="0"/>
                      </a:endParaRPr>
                    </a:p>
                  </a:txBody>
                  <a:tcPr marL="0" marR="0" marT="0" marB="0" anchor="b"/>
                </a:tc>
              </a:tr>
              <a:tr h="432449">
                <a:tc gridSpan="3">
                  <a:txBody>
                    <a:bodyPr/>
                    <a:lstStyle/>
                    <a:p>
                      <a:pPr algn="l" fontAlgn="b"/>
                      <a:r>
                        <a:rPr lang="en-US" sz="1600" u="none" strike="noStrike">
                          <a:effectLst/>
                        </a:rPr>
                        <a:t> After sale of boats </a:t>
                      </a:r>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2,500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2,500 </a:t>
                      </a:r>
                      <a:endParaRPr lang="en-US" sz="1600" b="0" i="0" u="none" strike="noStrike" dirty="0">
                        <a:solidFill>
                          <a:srgbClr val="000000"/>
                        </a:solidFill>
                        <a:effectLst/>
                        <a:latin typeface="Calibri" panose="020F0502020204030204" pitchFamily="34" charset="0"/>
                      </a:endParaRPr>
                    </a:p>
                  </a:txBody>
                  <a:tcPr marL="0" marR="0" marT="0" marB="0" anchor="b"/>
                </a:tc>
              </a:tr>
              <a:tr h="261271">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r>
              <a:tr h="432449">
                <a:tc gridSpan="3">
                  <a:txBody>
                    <a:bodyPr/>
                    <a:lstStyle/>
                    <a:p>
                      <a:pPr algn="l" fontAlgn="b"/>
                      <a:r>
                        <a:rPr lang="en-US" sz="1600" u="none" strike="noStrike" dirty="0">
                          <a:effectLst/>
                        </a:rPr>
                        <a:t> Operating profit (Loss) </a:t>
                      </a:r>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(4,171)</a:t>
                      </a:r>
                      <a:endParaRPr lang="en-US" sz="1600" b="0" i="0" u="none" strike="noStrike" dirty="0">
                        <a:solidFill>
                          <a:srgbClr val="000000"/>
                        </a:solidFill>
                        <a:effectLst/>
                        <a:latin typeface="Calibri" panose="020F0502020204030204" pitchFamily="34" charset="0"/>
                      </a:endParaRPr>
                    </a:p>
                  </a:txBody>
                  <a:tcPr marL="0" marR="0" marT="0" marB="0" anchor="b"/>
                </a:tc>
              </a:tr>
              <a:tr h="261271">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r>
              <a:tr h="261271">
                <a:tc gridSpan="3">
                  <a:txBody>
                    <a:bodyPr/>
                    <a:lstStyle/>
                    <a:p>
                      <a:pPr algn="l" fontAlgn="b"/>
                      <a:r>
                        <a:rPr lang="en-US" sz="1600" u="none" strike="noStrike">
                          <a:effectLst/>
                        </a:rPr>
                        <a:t> Festival Regatta </a:t>
                      </a:r>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4352</a:t>
                      </a:r>
                      <a:endParaRPr lang="en-US" sz="1600" b="0" i="0" u="none" strike="noStrike" dirty="0">
                        <a:solidFill>
                          <a:srgbClr val="000000"/>
                        </a:solidFill>
                        <a:effectLst/>
                        <a:latin typeface="Calibri" panose="020F0502020204030204" pitchFamily="34" charset="0"/>
                      </a:endParaRPr>
                    </a:p>
                  </a:txBody>
                  <a:tcPr marL="0" marR="0" marT="0" marB="0" anchor="b"/>
                </a:tc>
              </a:tr>
              <a:tr h="261271">
                <a:tc>
                  <a:txBody>
                    <a:bodyPr/>
                    <a:lstStyle/>
                    <a:p>
                      <a:pPr algn="l" fontAlgn="b"/>
                      <a:r>
                        <a:rPr lang="en-US" sz="1600" u="none" strike="noStrike" dirty="0">
                          <a:effectLst/>
                        </a:rPr>
                        <a:t> </a:t>
                      </a:r>
                      <a:r>
                        <a:rPr lang="en-US" sz="1600" u="none" strike="noStrike" dirty="0" smtClean="0">
                          <a:effectLst/>
                        </a:rPr>
                        <a:t>NEMA</a:t>
                      </a:r>
                      <a:endParaRPr lang="en-US" sz="1600" b="0" i="0" u="none" strike="noStrike" dirty="0">
                        <a:solidFill>
                          <a:srgbClr val="000000"/>
                        </a:solidFill>
                        <a:effectLst/>
                        <a:latin typeface="Calibri" panose="020F0502020204030204" pitchFamily="34" charset="0"/>
                      </a:endParaRPr>
                    </a:p>
                  </a:txBody>
                  <a:tcPr marL="0" marR="0" marT="0" marB="0" anchor="b"/>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5054</a:t>
                      </a:r>
                      <a:endParaRPr lang="en-US" sz="1600" b="0" i="0" u="none" strike="noStrike" dirty="0">
                        <a:solidFill>
                          <a:srgbClr val="000000"/>
                        </a:solidFill>
                        <a:effectLst/>
                        <a:latin typeface="Calibri" panose="020F0502020204030204" pitchFamily="34" charset="0"/>
                      </a:endParaRPr>
                    </a:p>
                  </a:txBody>
                  <a:tcPr marL="0" marR="0" marT="0" marB="0" anchor="b"/>
                </a:tc>
              </a:tr>
              <a:tr h="432449">
                <a:tc gridSpan="3">
                  <a:txBody>
                    <a:bodyPr/>
                    <a:lstStyle/>
                    <a:p>
                      <a:pPr algn="l" fontAlgn="b"/>
                      <a:r>
                        <a:rPr lang="en-US" sz="1600" u="none" strike="noStrike" dirty="0">
                          <a:effectLst/>
                        </a:rPr>
                        <a:t> </a:t>
                      </a:r>
                      <a:r>
                        <a:rPr lang="en-US" sz="1600" b="1" u="none" strike="noStrike" dirty="0">
                          <a:effectLst/>
                        </a:rPr>
                        <a:t>Net Results for 2014 </a:t>
                      </a:r>
                      <a:endParaRPr lang="en-US" sz="16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b="1" u="none" strike="noStrike" dirty="0">
                          <a:effectLst/>
                        </a:rPr>
                        <a:t>              5,235 </a:t>
                      </a:r>
                      <a:endParaRPr lang="en-US" sz="16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xmlns="" val="2043166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Base </a:t>
            </a:r>
            <a:r>
              <a:rPr lang="en-US" dirty="0" smtClean="0"/>
              <a:t>is $153/person</a:t>
            </a:r>
            <a:endParaRPr lang="en-US" dirty="0"/>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xmlns="" val="3249744638"/>
              </p:ext>
            </p:extLst>
          </p:nvPr>
        </p:nvGraphicFramePr>
        <p:xfrm>
          <a:off x="381000" y="1271588"/>
          <a:ext cx="8153400" cy="5517972"/>
        </p:xfrm>
        <a:graphic>
          <a:graphicData uri="http://schemas.openxmlformats.org/drawingml/2006/table">
            <a:tbl>
              <a:tblPr>
                <a:tableStyleId>{5C22544A-7EE6-4342-B048-85BDC9FD1C3A}</a:tableStyleId>
              </a:tblPr>
              <a:tblGrid>
                <a:gridCol w="2971800"/>
                <a:gridCol w="1827818"/>
                <a:gridCol w="1220182"/>
                <a:gridCol w="533400"/>
                <a:gridCol w="1600200"/>
              </a:tblGrid>
              <a:tr h="267898">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800" b="0" i="0" u="none" strike="noStrike" dirty="0" smtClean="0">
                          <a:solidFill>
                            <a:srgbClr val="000000"/>
                          </a:solidFill>
                          <a:effectLst/>
                          <a:latin typeface="Calibri" panose="020F0502020204030204" pitchFamily="34" charset="0"/>
                        </a:rPr>
                        <a:t>Budget </a:t>
                      </a:r>
                      <a:r>
                        <a:rPr lang="en-US" sz="1800" b="0" i="0" u="none" strike="noStrike" dirty="0" err="1" smtClean="0">
                          <a:solidFill>
                            <a:srgbClr val="000000"/>
                          </a:solidFill>
                          <a:effectLst/>
                          <a:latin typeface="Calibri" panose="020F0502020204030204" pitchFamily="34" charset="0"/>
                        </a:rPr>
                        <a:t>Amt</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sng" strike="noStrike" dirty="0" smtClean="0">
                          <a:effectLst/>
                        </a:rPr>
                        <a:t>Base</a:t>
                      </a:r>
                      <a:r>
                        <a:rPr lang="en-US" sz="1800" u="sng" strike="noStrike" baseline="0" dirty="0" smtClean="0">
                          <a:effectLst/>
                        </a:rPr>
                        <a:t> Allocation</a:t>
                      </a:r>
                      <a:endParaRPr lang="en-US" sz="1800" b="0" i="0" u="sng"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Payments to UML</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a:t>
                      </a:r>
                      <a:r>
                        <a:rPr lang="en-US" sz="1600" u="none" strike="noStrike" dirty="0" smtClean="0">
                          <a:effectLst/>
                        </a:rPr>
                        <a:t>$14,400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$9,600</a:t>
                      </a:r>
                      <a:endParaRPr lang="en-US" sz="1600" b="0" i="0" u="none" strike="noStrike" dirty="0">
                        <a:solidFill>
                          <a:srgbClr val="000000"/>
                        </a:solidFill>
                        <a:effectLst/>
                        <a:latin typeface="Calibri" panose="020F0502020204030204" pitchFamily="34" charset="0"/>
                      </a:endParaRPr>
                    </a:p>
                  </a:txBody>
                  <a:tcPr marL="0" marR="0" marT="0" marB="0" anchor="b"/>
                </a:tc>
              </a:tr>
              <a:tr h="481012">
                <a:tc>
                  <a:txBody>
                    <a:bodyPr/>
                    <a:lstStyle/>
                    <a:p>
                      <a:pPr algn="l" fontAlgn="b"/>
                      <a:r>
                        <a:rPr lang="en-US" sz="1600" u="none" strike="noStrike" dirty="0">
                          <a:effectLst/>
                        </a:rPr>
                        <a:t>Equipment Maintenance/ repairs</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2,811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Insurance</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4,444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889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Safety</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324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324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Social</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150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150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Annual Party</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2,000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2,000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US Rowing membership</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350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350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a:effectLst/>
                        </a:rPr>
                        <a:t>Scholarships - Charity</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500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500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a:effectLst/>
                        </a:rPr>
                        <a:t>Advertising /web</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519 </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519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r>
                        <a:rPr lang="en-US" sz="1600" u="none" strike="noStrike" dirty="0">
                          <a:effectLst/>
                        </a:rPr>
                        <a:t>Other (</a:t>
                      </a:r>
                      <a:r>
                        <a:rPr lang="en-US" sz="1600" u="none" strike="noStrike" dirty="0" err="1">
                          <a:effectLst/>
                        </a:rPr>
                        <a:t>misc</a:t>
                      </a:r>
                      <a:r>
                        <a:rPr lang="en-US" sz="1600" u="none" strike="noStrike" dirty="0">
                          <a:effectLst/>
                        </a:rPr>
                        <a:t>, stamps, </a:t>
                      </a:r>
                      <a:r>
                        <a:rPr lang="en-US" sz="1600" u="none" strike="noStrike" dirty="0" err="1">
                          <a:effectLst/>
                        </a:rPr>
                        <a:t>etc</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600" u="none" strike="noStrike" dirty="0" smtClean="0">
                          <a:effectLst/>
                        </a:rPr>
                        <a:t>1,620 </a:t>
                      </a:r>
                      <a:endParaRPr lang="en-US" sz="1600" b="0" i="0" u="none" strike="noStrike" dirty="0">
                        <a:solidFill>
                          <a:srgbClr val="000000"/>
                        </a:solidFill>
                        <a:effectLst/>
                        <a:latin typeface="Calibri" panose="020F0502020204030204" pitchFamily="34" charset="0"/>
                      </a:endParaRPr>
                    </a:p>
                  </a:txBody>
                  <a:tcPr marL="0" marR="0" marT="0" marB="0" anchor="b"/>
                </a:tc>
                <a:tc gridSpan="2">
                  <a:txBody>
                    <a:bodyPr/>
                    <a:lstStyle/>
                    <a:p>
                      <a:pPr algn="l" fontAlgn="b"/>
                      <a:r>
                        <a:rPr lang="en-US" sz="1600" u="none" strike="noStrike" dirty="0">
                          <a:effectLst/>
                        </a:rPr>
                        <a:t> Tax </a:t>
                      </a:r>
                      <a:r>
                        <a:rPr lang="en-US" sz="1600" u="none" strike="noStrike" dirty="0" smtClean="0">
                          <a:effectLst/>
                        </a:rPr>
                        <a:t>prep </a:t>
                      </a:r>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r>
                        <a:rPr lang="en-US" sz="1600" u="none" strike="noStrike" dirty="0" smtClean="0">
                          <a:effectLst/>
                        </a:rPr>
                        <a:t>1,620 </a:t>
                      </a:r>
                      <a:endParaRPr lang="en-US" sz="1600" b="0" i="0" u="none" strike="noStrike" dirty="0">
                        <a:solidFill>
                          <a:srgbClr val="000000"/>
                        </a:solidFill>
                        <a:effectLst/>
                        <a:latin typeface="Calibri" panose="020F0502020204030204" pitchFamily="34" charset="0"/>
                      </a:endParaRPr>
                    </a:p>
                  </a:txBody>
                  <a:tcPr marL="0" marR="0" marT="0" marB="0" anchor="b"/>
                </a:tc>
              </a:tr>
              <a:tr h="476264">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600" b="1" i="0" u="none" strike="noStrike" dirty="0">
                        <a:solidFill>
                          <a:srgbClr val="FF0000"/>
                        </a:solidFill>
                        <a:effectLst/>
                        <a:latin typeface="Calibri" panose="020F0502020204030204" pitchFamily="34" charset="0"/>
                      </a:endParaRPr>
                    </a:p>
                  </a:txBody>
                  <a:tcPr marL="0" marR="0" marT="0" marB="0" anchor="b"/>
                </a:tc>
                <a:tc gridSpan="2">
                  <a:txBody>
                    <a:bodyPr/>
                    <a:lstStyle/>
                    <a:p>
                      <a:pPr algn="l" fontAlgn="b"/>
                      <a:r>
                        <a:rPr lang="en-US" sz="1600" b="1" i="0" u="none" strike="noStrike" dirty="0" smtClean="0">
                          <a:solidFill>
                            <a:srgbClr val="FF0000"/>
                          </a:solidFill>
                          <a:effectLst/>
                          <a:latin typeface="Calibri" panose="020F0502020204030204" pitchFamily="34" charset="0"/>
                        </a:rPr>
                        <a:t>TOTAL</a:t>
                      </a:r>
                      <a:endParaRPr lang="en-US" sz="1600" b="1" i="0" u="none" strike="noStrike" dirty="0">
                        <a:solidFill>
                          <a:srgbClr val="FF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r" fontAlgn="b"/>
                      <a:r>
                        <a:rPr lang="en-US" sz="1600" b="1" i="0" u="none" strike="noStrike" dirty="0" smtClean="0">
                          <a:solidFill>
                            <a:srgbClr val="FF0000"/>
                          </a:solidFill>
                          <a:effectLst/>
                          <a:latin typeface="Calibri" panose="020F0502020204030204" pitchFamily="34" charset="0"/>
                        </a:rPr>
                        <a:t>$15,952</a:t>
                      </a:r>
                      <a:endParaRPr lang="en-US" sz="1600" b="1" i="0" u="none" strike="noStrike" dirty="0">
                        <a:solidFill>
                          <a:srgbClr val="FF0000"/>
                        </a:solidFill>
                        <a:effectLst/>
                        <a:latin typeface="Calibri" panose="020F0502020204030204" pitchFamily="34" charset="0"/>
                      </a:endParaRPr>
                    </a:p>
                  </a:txBody>
                  <a:tcPr marL="0" marR="0" marT="0" marB="0" anchor="b"/>
                </a:tc>
              </a:tr>
            </a:tbl>
          </a:graphicData>
        </a:graphic>
      </p:graphicFrame>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256F2B6F-7EC0-4AEB-86A7-A5105A52A8B6}" type="slidenum">
              <a:rPr lang="en-US" smtClean="0"/>
              <a:pPr>
                <a:defRPr/>
              </a:pPr>
              <a:t>14</a:t>
            </a:fld>
            <a:endParaRPr lang="en-US"/>
          </a:p>
        </p:txBody>
      </p:sp>
    </p:spTree>
    <p:extLst>
      <p:ext uri="{BB962C8B-B14F-4D97-AF65-F5344CB8AC3E}">
        <p14:creationId xmlns:p14="http://schemas.microsoft.com/office/powerpoint/2010/main" xmlns="" val="7119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Comments budget / actual 2014</a:t>
            </a:r>
          </a:p>
        </p:txBody>
      </p:sp>
      <p:sp>
        <p:nvSpPr>
          <p:cNvPr id="6" name="Content Placeholder 5"/>
          <p:cNvSpPr>
            <a:spLocks noGrp="1"/>
          </p:cNvSpPr>
          <p:nvPr>
            <p:ph idx="1"/>
          </p:nvPr>
        </p:nvSpPr>
        <p:spPr>
          <a:xfrm>
            <a:off x="457200" y="1371600"/>
            <a:ext cx="8305800" cy="5029200"/>
          </a:xfrm>
        </p:spPr>
        <p:txBody>
          <a:bodyPr rtlCol="0">
            <a:normAutofit/>
          </a:bodyPr>
          <a:lstStyle/>
          <a:p>
            <a:pPr eaLnBrk="1" fontAlgn="auto" hangingPunct="1">
              <a:spcAft>
                <a:spcPts val="0"/>
              </a:spcAft>
              <a:buFont typeface="Arial" pitchFamily="34" charset="0"/>
              <a:buChar char="•"/>
              <a:defRPr/>
            </a:pPr>
            <a:r>
              <a:rPr lang="en-US" dirty="0" smtClean="0"/>
              <a:t>Base club expenses are higher than are covered by the $125/$100/year ($153/person)</a:t>
            </a:r>
          </a:p>
          <a:p>
            <a:pPr eaLnBrk="1" fontAlgn="auto" hangingPunct="1">
              <a:spcAft>
                <a:spcPts val="0"/>
              </a:spcAft>
              <a:buFont typeface="Arial" pitchFamily="34" charset="0"/>
              <a:buChar char="•"/>
              <a:defRPr/>
            </a:pPr>
            <a:r>
              <a:rPr lang="en-US" dirty="0" smtClean="0">
                <a:solidFill>
                  <a:srgbClr val="FF0000"/>
                </a:solidFill>
              </a:rPr>
              <a:t>Recommend increasing base to $150 or $125 if paid by Jan 15 2015</a:t>
            </a:r>
          </a:p>
          <a:p>
            <a:pPr eaLnBrk="1" fontAlgn="auto" hangingPunct="1">
              <a:spcAft>
                <a:spcPts val="0"/>
              </a:spcAft>
              <a:buFont typeface="Arial" pitchFamily="34" charset="0"/>
              <a:buChar char="•"/>
              <a:defRPr/>
            </a:pPr>
            <a:r>
              <a:rPr lang="en-US" dirty="0" smtClean="0"/>
              <a:t>Programs subscriptions down but except for </a:t>
            </a:r>
            <a:r>
              <a:rPr lang="en-US" dirty="0" err="1" smtClean="0"/>
              <a:t>Msweep</a:t>
            </a:r>
            <a:r>
              <a:rPr lang="en-US" dirty="0" smtClean="0"/>
              <a:t>, expenses scaled so Programs at break-even</a:t>
            </a:r>
          </a:p>
          <a:p>
            <a:pPr eaLnBrk="1" fontAlgn="auto" hangingPunct="1">
              <a:spcAft>
                <a:spcPts val="0"/>
              </a:spcAft>
              <a:buFont typeface="Arial" pitchFamily="34" charset="0"/>
              <a:buChar char="•"/>
              <a:defRPr/>
            </a:pPr>
            <a:r>
              <a:rPr lang="en-US" dirty="0" smtClean="0"/>
              <a:t>Need </a:t>
            </a:r>
            <a:r>
              <a:rPr lang="en-US" u="sng" dirty="0" smtClean="0"/>
              <a:t>more sculling </a:t>
            </a:r>
            <a:r>
              <a:rPr lang="en-US" dirty="0" smtClean="0"/>
              <a:t>to cover base operating costs</a:t>
            </a:r>
          </a:p>
          <a:p>
            <a:pPr eaLnBrk="1" fontAlgn="auto" hangingPunct="1">
              <a:spcAft>
                <a:spcPts val="0"/>
              </a:spcAft>
              <a:buFont typeface="Arial" pitchFamily="34" charset="0"/>
              <a:buChar char="•"/>
              <a:defRPr/>
            </a:pPr>
            <a:r>
              <a:rPr lang="en-US" dirty="0" smtClean="0"/>
              <a:t>Purchase of equipment, still </a:t>
            </a:r>
            <a:r>
              <a:rPr lang="en-US" u="sng" dirty="0" smtClean="0"/>
              <a:t>depends</a:t>
            </a:r>
            <a:r>
              <a:rPr lang="en-US" dirty="0" smtClean="0"/>
              <a:t> on regattas </a:t>
            </a:r>
          </a:p>
          <a:p>
            <a:pPr eaLnBrk="1" fontAlgn="auto" hangingPunct="1">
              <a:spcAft>
                <a:spcPts val="0"/>
              </a:spcAft>
              <a:buFont typeface="Arial" pitchFamily="34" charset="0"/>
              <a:buChar char="•"/>
              <a:defRPr/>
            </a:pPr>
            <a:r>
              <a:rPr lang="en-US" b="1" u="sng" dirty="0" smtClean="0"/>
              <a:t>Strong cash </a:t>
            </a:r>
            <a:r>
              <a:rPr lang="en-US" dirty="0" smtClean="0"/>
              <a:t>position ($98,000); Need growth of programs and activities, and volunteers!</a:t>
            </a:r>
          </a:p>
        </p:txBody>
      </p:sp>
      <p:sp>
        <p:nvSpPr>
          <p:cNvPr id="2" name="Date Placeholder 1"/>
          <p:cNvSpPr>
            <a:spLocks noGrp="1"/>
          </p:cNvSpPr>
          <p:nvPr>
            <p:ph type="dt" sz="half" idx="10"/>
          </p:nvPr>
        </p:nvSpPr>
        <p:spPr/>
        <p:txBody>
          <a:bodyPr/>
          <a:lstStyle/>
          <a:p>
            <a:pPr>
              <a:defRPr/>
            </a:pPr>
            <a:r>
              <a:rPr lang="en-US" smtClean="0"/>
              <a:t>9 December 2014</a:t>
            </a: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15</a:t>
            </a:fld>
            <a:endParaRPr lang="en-US"/>
          </a:p>
        </p:txBody>
      </p:sp>
    </p:spTree>
    <p:extLst>
      <p:ext uri="{BB962C8B-B14F-4D97-AF65-F5344CB8AC3E}">
        <p14:creationId xmlns:p14="http://schemas.microsoft.com/office/powerpoint/2010/main" xmlns="" val="2612981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r>
              <a:rPr lang="en-US" dirty="0" smtClean="0"/>
              <a:t>Festival and NEMA Regatta 2014</a:t>
            </a:r>
          </a:p>
        </p:txBody>
      </p:sp>
      <p:sp>
        <p:nvSpPr>
          <p:cNvPr id="40962"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D0C374E9-9FA4-4079-A1A4-5D560FF56B84}" type="slidenum">
              <a:rPr lang="en-US"/>
              <a:pPr>
                <a:defRPr/>
              </a:pPr>
              <a:t>16</a:t>
            </a:fld>
            <a:endParaRPr lang="en-US"/>
          </a:p>
        </p:txBody>
      </p:sp>
      <p:sp>
        <p:nvSpPr>
          <p:cNvPr id="25602" name="Content Placeholder 2"/>
          <p:cNvSpPr>
            <a:spLocks noGrp="1"/>
          </p:cNvSpPr>
          <p:nvPr>
            <p:ph sz="quarter" idx="1"/>
          </p:nvPr>
        </p:nvSpPr>
        <p:spPr>
          <a:xfrm>
            <a:off x="612775" y="1600200"/>
            <a:ext cx="8226425" cy="4800600"/>
          </a:xfrm>
        </p:spPr>
        <p:txBody>
          <a:bodyPr>
            <a:normAutofit fontScale="85000" lnSpcReduction="20000"/>
          </a:bodyPr>
          <a:lstStyle/>
          <a:p>
            <a:pPr>
              <a:lnSpc>
                <a:spcPct val="90000"/>
              </a:lnSpc>
            </a:pPr>
            <a:r>
              <a:rPr lang="en-US" dirty="0" smtClean="0"/>
              <a:t>Karen Scammell, Director with Key group of Local Organizing Committee members </a:t>
            </a:r>
          </a:p>
          <a:p>
            <a:pPr>
              <a:lnSpc>
                <a:spcPct val="90000"/>
              </a:lnSpc>
            </a:pPr>
            <a:r>
              <a:rPr lang="en-US" dirty="0" smtClean="0"/>
              <a:t>Festival:  179 entries (192 in 2013) and 26 clubs  (22 clubs in 2013)</a:t>
            </a:r>
          </a:p>
          <a:p>
            <a:pPr>
              <a:lnSpc>
                <a:spcPct val="90000"/>
              </a:lnSpc>
            </a:pPr>
            <a:r>
              <a:rPr lang="en-US" dirty="0" smtClean="0"/>
              <a:t>NEMA:  299 entries and 32 clubs</a:t>
            </a:r>
          </a:p>
          <a:p>
            <a:pPr>
              <a:lnSpc>
                <a:spcPct val="90000"/>
              </a:lnSpc>
              <a:buFont typeface="Wingdings" panose="05000000000000000000" pitchFamily="2" charset="2"/>
              <a:buChar char="q"/>
            </a:pPr>
            <a:r>
              <a:rPr lang="en-US" dirty="0" smtClean="0"/>
              <a:t>Some bad luck with high water and </a:t>
            </a:r>
            <a:r>
              <a:rPr lang="en-US" dirty="0" err="1" smtClean="0"/>
              <a:t>stakeboats</a:t>
            </a:r>
            <a:r>
              <a:rPr lang="en-US" dirty="0" smtClean="0"/>
              <a:t>; competitors prefer Festival Atmosphere.  </a:t>
            </a:r>
          </a:p>
          <a:p>
            <a:pPr>
              <a:lnSpc>
                <a:spcPct val="90000"/>
              </a:lnSpc>
              <a:buFont typeface="Wingdings" panose="05000000000000000000" pitchFamily="2" charset="2"/>
              <a:buChar char="q"/>
            </a:pPr>
            <a:endParaRPr lang="en-US" dirty="0" smtClean="0"/>
          </a:p>
          <a:p>
            <a:pPr>
              <a:lnSpc>
                <a:spcPct val="90000"/>
              </a:lnSpc>
              <a:buFont typeface="Wingdings" pitchFamily="2" charset="2"/>
              <a:buNone/>
            </a:pPr>
            <a:r>
              <a:rPr lang="en-US" dirty="0" smtClean="0"/>
              <a:t>			</a:t>
            </a:r>
            <a:r>
              <a:rPr lang="en-US" dirty="0" smtClean="0">
                <a:solidFill>
                  <a:srgbClr val="0070C0"/>
                </a:solidFill>
              </a:rPr>
              <a:t>2014 	     2014 </a:t>
            </a:r>
          </a:p>
          <a:p>
            <a:pPr>
              <a:lnSpc>
                <a:spcPct val="90000"/>
              </a:lnSpc>
              <a:buFont typeface="Wingdings" pitchFamily="2" charset="2"/>
              <a:buNone/>
            </a:pPr>
            <a:r>
              <a:rPr lang="en-US" dirty="0">
                <a:solidFill>
                  <a:srgbClr val="0070C0"/>
                </a:solidFill>
              </a:rPr>
              <a:t>	</a:t>
            </a:r>
            <a:r>
              <a:rPr lang="en-US" dirty="0" smtClean="0">
                <a:solidFill>
                  <a:srgbClr val="0070C0"/>
                </a:solidFill>
              </a:rPr>
              <a:t>		</a:t>
            </a:r>
            <a:r>
              <a:rPr lang="en-US" u="sng" dirty="0" smtClean="0">
                <a:solidFill>
                  <a:srgbClr val="0070C0"/>
                </a:solidFill>
              </a:rPr>
              <a:t>Fest 	     </a:t>
            </a:r>
            <a:r>
              <a:rPr lang="en-US" u="sng" dirty="0" err="1" smtClean="0">
                <a:solidFill>
                  <a:srgbClr val="0070C0"/>
                </a:solidFill>
              </a:rPr>
              <a:t>Nema</a:t>
            </a:r>
            <a:r>
              <a:rPr lang="en-US" u="sng" dirty="0" smtClean="0">
                <a:solidFill>
                  <a:srgbClr val="0070C0"/>
                </a:solidFill>
              </a:rPr>
              <a:t>      </a:t>
            </a:r>
            <a:r>
              <a:rPr lang="en-US" u="sng" dirty="0" smtClean="0"/>
              <a:t>2013</a:t>
            </a:r>
            <a:r>
              <a:rPr lang="en-US" dirty="0"/>
              <a:t> </a:t>
            </a:r>
            <a:r>
              <a:rPr lang="en-US" dirty="0" smtClean="0"/>
              <a:t>    </a:t>
            </a:r>
            <a:r>
              <a:rPr lang="en-US" u="sng" dirty="0" smtClean="0"/>
              <a:t>2012    2011</a:t>
            </a:r>
          </a:p>
          <a:p>
            <a:pPr>
              <a:lnSpc>
                <a:spcPct val="90000"/>
              </a:lnSpc>
              <a:buFont typeface="Wingdings" pitchFamily="2" charset="2"/>
              <a:buNone/>
            </a:pPr>
            <a:r>
              <a:rPr lang="en-US" dirty="0" smtClean="0">
                <a:solidFill>
                  <a:srgbClr val="0070C0"/>
                </a:solidFill>
              </a:rPr>
              <a:t>Income       	$9,292    11,701    </a:t>
            </a:r>
            <a:r>
              <a:rPr lang="en-US" dirty="0" smtClean="0"/>
              <a:t>9,250    9,724</a:t>
            </a:r>
            <a:r>
              <a:rPr lang="en-US" dirty="0"/>
              <a:t> </a:t>
            </a:r>
            <a:r>
              <a:rPr lang="en-US" dirty="0" smtClean="0"/>
              <a:t>   7,081</a:t>
            </a:r>
          </a:p>
          <a:p>
            <a:pPr>
              <a:lnSpc>
                <a:spcPct val="90000"/>
              </a:lnSpc>
              <a:buFont typeface="Wingdings" pitchFamily="2" charset="2"/>
              <a:buNone/>
            </a:pPr>
            <a:r>
              <a:rPr lang="en-US" dirty="0" smtClean="0">
                <a:solidFill>
                  <a:srgbClr val="0070C0"/>
                </a:solidFill>
              </a:rPr>
              <a:t>Expenses    $	  (4,940)   (6,647)  </a:t>
            </a:r>
            <a:r>
              <a:rPr lang="en-US" dirty="0" smtClean="0"/>
              <a:t>(3,995) (4,941)  (2,131)</a:t>
            </a:r>
          </a:p>
          <a:p>
            <a:pPr>
              <a:lnSpc>
                <a:spcPct val="90000"/>
              </a:lnSpc>
              <a:buFont typeface="Wingdings" pitchFamily="2" charset="2"/>
              <a:buNone/>
            </a:pPr>
            <a:r>
              <a:rPr lang="en-US" dirty="0" smtClean="0">
                <a:solidFill>
                  <a:srgbClr val="0070C0"/>
                </a:solidFill>
              </a:rPr>
              <a:t>Net Profit   $   4,352     5,054     </a:t>
            </a:r>
            <a:r>
              <a:rPr lang="en-US" dirty="0" smtClean="0"/>
              <a:t>5,255    4,783</a:t>
            </a:r>
            <a:r>
              <a:rPr lang="en-US" dirty="0"/>
              <a:t> </a:t>
            </a:r>
            <a:r>
              <a:rPr lang="en-US" dirty="0" smtClean="0"/>
              <a:t>  4,950</a:t>
            </a:r>
          </a:p>
          <a:p>
            <a:pPr>
              <a:lnSpc>
                <a:spcPct val="90000"/>
              </a:lnSpc>
              <a:buFont typeface="Wingdings" pitchFamily="2" charset="2"/>
              <a:buNone/>
            </a:pPr>
            <a:endParaRPr lang="en-US" sz="1800" dirty="0"/>
          </a:p>
          <a:p>
            <a:pPr>
              <a:lnSpc>
                <a:spcPct val="90000"/>
              </a:lnSpc>
              <a:buFont typeface="Wingdings" pitchFamily="2" charset="2"/>
              <a:buNone/>
            </a:pPr>
            <a:endParaRPr lang="en-US" sz="1800" dirty="0"/>
          </a:p>
          <a:p>
            <a:pPr>
              <a:lnSpc>
                <a:spcPct val="90000"/>
              </a:lnSpc>
              <a:buFont typeface="Wingdings" pitchFamily="2" charset="2"/>
              <a:buNone/>
            </a:pPr>
            <a:endParaRPr lang="en-US" sz="1800" dirty="0" smtClean="0"/>
          </a:p>
          <a:p>
            <a:pPr>
              <a:lnSpc>
                <a:spcPct val="90000"/>
              </a:lnSpc>
              <a:buFont typeface="Wingdings" pitchFamily="2" charset="2"/>
              <a:buNone/>
            </a:pPr>
            <a:endParaRPr lang="en-US" sz="1800" dirty="0" smtClean="0"/>
          </a:p>
          <a:p>
            <a:pPr>
              <a:lnSpc>
                <a:spcPct val="90000"/>
              </a:lnSpc>
              <a:buFont typeface="Arial" charset="0"/>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r>
              <a:rPr lang="en-US" dirty="0" smtClean="0"/>
              <a:t>Textile River Regatta</a:t>
            </a:r>
          </a:p>
        </p:txBody>
      </p:sp>
      <p:sp>
        <p:nvSpPr>
          <p:cNvPr id="41986"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DC3E3A48-DB54-4173-A40D-3F86D41D4FAC}" type="slidenum">
              <a:rPr lang="en-US"/>
              <a:pPr>
                <a:defRPr/>
              </a:pPr>
              <a:t>17</a:t>
            </a:fld>
            <a:endParaRPr lang="en-US"/>
          </a:p>
        </p:txBody>
      </p:sp>
      <p:sp>
        <p:nvSpPr>
          <p:cNvPr id="26626" name="Content Placeholder 2"/>
          <p:cNvSpPr>
            <a:spLocks noGrp="1"/>
          </p:cNvSpPr>
          <p:nvPr>
            <p:ph sz="quarter" idx="1"/>
          </p:nvPr>
        </p:nvSpPr>
        <p:spPr>
          <a:xfrm>
            <a:off x="533400" y="1600199"/>
            <a:ext cx="8458200" cy="4945063"/>
          </a:xfrm>
        </p:spPr>
        <p:txBody>
          <a:bodyPr>
            <a:noAutofit/>
          </a:bodyPr>
          <a:lstStyle/>
          <a:p>
            <a:pPr>
              <a:lnSpc>
                <a:spcPct val="70000"/>
              </a:lnSpc>
            </a:pPr>
            <a:r>
              <a:rPr lang="en-US" sz="2000" dirty="0" smtClean="0"/>
              <a:t>Jay Feenan, Peg Landry, Carl Popolo Co-Chairs</a:t>
            </a:r>
          </a:p>
          <a:p>
            <a:pPr>
              <a:lnSpc>
                <a:spcPct val="70000"/>
              </a:lnSpc>
            </a:pPr>
            <a:r>
              <a:rPr lang="en-US" sz="2000" dirty="0" smtClean="0"/>
              <a:t>764 Entries (up from 703 entries (2013) and 570  (2012) and 89 clubs</a:t>
            </a:r>
          </a:p>
          <a:p>
            <a:pPr lvl="1">
              <a:lnSpc>
                <a:spcPct val="70000"/>
              </a:lnSpc>
              <a:buFont typeface="Arial" charset="0"/>
              <a:buChar char="•"/>
            </a:pPr>
            <a:r>
              <a:rPr lang="en-US" sz="2000" dirty="0" smtClean="0"/>
              <a:t>No Green Mountain Head conflict</a:t>
            </a:r>
          </a:p>
          <a:p>
            <a:pPr lvl="1">
              <a:lnSpc>
                <a:spcPct val="70000"/>
              </a:lnSpc>
              <a:buFont typeface="Arial" charset="0"/>
              <a:buChar char="•"/>
            </a:pPr>
            <a:r>
              <a:rPr lang="en-US" sz="2000" dirty="0" smtClean="0"/>
              <a:t>More Juniors</a:t>
            </a:r>
          </a:p>
          <a:p>
            <a:pPr lvl="1">
              <a:lnSpc>
                <a:spcPct val="70000"/>
              </a:lnSpc>
              <a:buFont typeface="Arial" charset="0"/>
              <a:buChar char="•"/>
            </a:pPr>
            <a:r>
              <a:rPr lang="en-US" sz="2000" dirty="0" smtClean="0"/>
              <a:t>3</a:t>
            </a:r>
            <a:r>
              <a:rPr lang="en-US" sz="2000" baseline="30000" dirty="0" smtClean="0"/>
              <a:t>rd</a:t>
            </a:r>
            <a:r>
              <a:rPr lang="en-US" sz="2000" dirty="0" smtClean="0"/>
              <a:t> launch site at </a:t>
            </a:r>
            <a:r>
              <a:rPr lang="en-US" sz="2000" dirty="0" err="1" smtClean="0"/>
              <a:t>Rourke</a:t>
            </a:r>
            <a:r>
              <a:rPr lang="en-US" sz="2000" dirty="0" smtClean="0"/>
              <a:t> DCR ramp</a:t>
            </a:r>
          </a:p>
          <a:p>
            <a:pPr>
              <a:lnSpc>
                <a:spcPct val="70000"/>
              </a:lnSpc>
            </a:pPr>
            <a:r>
              <a:rPr lang="en-US" sz="2000" dirty="0" smtClean="0"/>
              <a:t>Very successful day – positive feedback; well run regatta</a:t>
            </a:r>
          </a:p>
          <a:p>
            <a:pPr>
              <a:lnSpc>
                <a:spcPct val="70000"/>
              </a:lnSpc>
            </a:pPr>
            <a:r>
              <a:rPr lang="en-US" sz="2000" dirty="0" smtClean="0"/>
              <a:t>Key to success was experienced </a:t>
            </a:r>
            <a:r>
              <a:rPr lang="en-US" sz="2000" dirty="0"/>
              <a:t>M</a:t>
            </a:r>
            <a:r>
              <a:rPr lang="en-US" sz="2000" dirty="0" smtClean="0"/>
              <a:t>arshalls and plenty of Volunteers!!</a:t>
            </a:r>
          </a:p>
          <a:p>
            <a:pPr lvl="1">
              <a:lnSpc>
                <a:spcPct val="70000"/>
              </a:lnSpc>
            </a:pPr>
            <a:r>
              <a:rPr lang="en-US" sz="2000" dirty="0" smtClean="0"/>
              <a:t>Lowell High and UML contributed a lot of help- labor</a:t>
            </a:r>
          </a:p>
          <a:p>
            <a:pPr>
              <a:lnSpc>
                <a:spcPct val="70000"/>
              </a:lnSpc>
              <a:buFont typeface="Wingdings" pitchFamily="2" charset="2"/>
              <a:buNone/>
            </a:pPr>
            <a:endParaRPr lang="en-US" sz="2000" dirty="0" smtClean="0"/>
          </a:p>
          <a:p>
            <a:pPr>
              <a:lnSpc>
                <a:spcPct val="70000"/>
              </a:lnSpc>
            </a:pPr>
            <a:r>
              <a:rPr lang="en-US" sz="2000" dirty="0" smtClean="0"/>
              <a:t>Income       		$ 74,153        	note, additional vendor fees, </a:t>
            </a:r>
          </a:p>
          <a:p>
            <a:pPr>
              <a:lnSpc>
                <a:spcPct val="70000"/>
              </a:lnSpc>
            </a:pPr>
            <a:r>
              <a:rPr lang="en-US" sz="2000" dirty="0" smtClean="0"/>
              <a:t>Expenses    		$ (55,500)	and expenses coming in</a:t>
            </a:r>
          </a:p>
          <a:p>
            <a:pPr lvl="1">
              <a:lnSpc>
                <a:spcPct val="70000"/>
              </a:lnSpc>
              <a:buFont typeface="Arial" charset="0"/>
              <a:buChar char="•"/>
            </a:pPr>
            <a:r>
              <a:rPr lang="en-US" sz="2000" dirty="0" smtClean="0"/>
              <a:t>Includes $6,000 LHS, $12K UML </a:t>
            </a:r>
          </a:p>
          <a:p>
            <a:pPr>
              <a:lnSpc>
                <a:spcPct val="70000"/>
              </a:lnSpc>
            </a:pPr>
            <a:r>
              <a:rPr lang="en-US" sz="2000" dirty="0" smtClean="0"/>
              <a:t>Net Profit   		</a:t>
            </a:r>
            <a:r>
              <a:rPr lang="en-US" sz="2000" b="1" dirty="0" smtClean="0"/>
              <a:t>$ 18,653</a:t>
            </a:r>
            <a:br>
              <a:rPr lang="en-US" sz="2000" b="1" dirty="0" smtClean="0"/>
            </a:br>
            <a:endParaRPr lang="en-US" sz="2000" b="1" dirty="0" smtClean="0"/>
          </a:p>
          <a:p>
            <a:pPr>
              <a:lnSpc>
                <a:spcPct val="70000"/>
              </a:lnSpc>
            </a:pPr>
            <a:r>
              <a:rPr lang="en-US" sz="2000" dirty="0" smtClean="0"/>
              <a:t>Transfer MRRA estimate $13K</a:t>
            </a:r>
          </a:p>
          <a:p>
            <a:pPr>
              <a:lnSpc>
                <a:spcPct val="70000"/>
              </a:lnSpc>
            </a:pPr>
            <a:r>
              <a:rPr lang="en-US" sz="2000" dirty="0" smtClean="0"/>
              <a:t>TRR going to purchase docks at $15K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Weekend Regattas in 2015</a:t>
            </a:r>
            <a:endParaRPr lang="en-US" dirty="0"/>
          </a:p>
        </p:txBody>
      </p:sp>
      <p:sp>
        <p:nvSpPr>
          <p:cNvPr id="3" name="Content Placeholder 2"/>
          <p:cNvSpPr>
            <a:spLocks noGrp="1"/>
          </p:cNvSpPr>
          <p:nvPr>
            <p:ph sz="quarter" idx="1"/>
          </p:nvPr>
        </p:nvSpPr>
        <p:spPr>
          <a:xfrm>
            <a:off x="570432" y="1516063"/>
            <a:ext cx="8153400" cy="4495800"/>
          </a:xfrm>
        </p:spPr>
        <p:txBody>
          <a:bodyPr/>
          <a:lstStyle/>
          <a:p>
            <a:r>
              <a:rPr lang="en-US" dirty="0" smtClean="0"/>
              <a:t>Joint Festival / NEMA again</a:t>
            </a:r>
          </a:p>
          <a:p>
            <a:pPr lvl="1">
              <a:buFont typeface="Arial" panose="020B0604020202020204" pitchFamily="34" charset="0"/>
              <a:buChar char="•"/>
            </a:pPr>
            <a:r>
              <a:rPr lang="en-US" sz="1800" dirty="0" smtClean="0"/>
              <a:t>Weekend of June 21-22</a:t>
            </a:r>
            <a:r>
              <a:rPr lang="en-US" sz="1800" baseline="30000" dirty="0" smtClean="0"/>
              <a:t>nd</a:t>
            </a:r>
            <a:r>
              <a:rPr lang="en-US" sz="1800" dirty="0" smtClean="0"/>
              <a:t> (traditional Festival weekend)</a:t>
            </a:r>
          </a:p>
          <a:p>
            <a:pPr lvl="1">
              <a:buFont typeface="Arial" panose="020B0604020202020204" pitchFamily="34" charset="0"/>
              <a:buChar char="•"/>
            </a:pPr>
            <a:r>
              <a:rPr lang="en-US" sz="1800" dirty="0" smtClean="0"/>
              <a:t>Rely heavily on UML and LHS Students who are around that weekend</a:t>
            </a:r>
          </a:p>
          <a:p>
            <a:pPr>
              <a:buFont typeface="Wingdings" panose="05000000000000000000" pitchFamily="2" charset="2"/>
              <a:buChar char="q"/>
            </a:pPr>
            <a:r>
              <a:rPr lang="en-US" sz="2800" dirty="0" smtClean="0"/>
              <a:t>2-Day Textile (with US Rowing National Head Race)</a:t>
            </a:r>
          </a:p>
          <a:p>
            <a:pPr lvl="1">
              <a:buFont typeface="Arial" panose="020B0604020202020204" pitchFamily="34" charset="0"/>
              <a:buChar char="•"/>
            </a:pPr>
            <a:r>
              <a:rPr lang="en-US" sz="1800" dirty="0" smtClean="0"/>
              <a:t>October 3-4</a:t>
            </a:r>
            <a:r>
              <a:rPr lang="en-US" sz="1800" baseline="30000" dirty="0" smtClean="0"/>
              <a:t>th</a:t>
            </a:r>
            <a:endParaRPr lang="en-US" sz="1800" dirty="0" smtClean="0"/>
          </a:p>
          <a:p>
            <a:pPr lvl="1">
              <a:buFont typeface="Arial" panose="020B0604020202020204" pitchFamily="34" charset="0"/>
              <a:buChar char="•"/>
            </a:pPr>
            <a:r>
              <a:rPr lang="en-US" sz="1800" dirty="0" smtClean="0"/>
              <a:t>Masters mostly on Saturday and HS/ collegiate on Sunday</a:t>
            </a:r>
          </a:p>
          <a:p>
            <a:pPr lvl="1">
              <a:buFont typeface="Arial" panose="020B0604020202020204" pitchFamily="34" charset="0"/>
              <a:buChar char="•"/>
            </a:pPr>
            <a:r>
              <a:rPr lang="en-US" sz="1800" dirty="0" smtClean="0"/>
              <a:t>Heavy commitment from greater Lowell groups – UML, LHS, Philanthropic groups</a:t>
            </a:r>
          </a:p>
          <a:p>
            <a:pPr>
              <a:buFont typeface="Wingdings" panose="05000000000000000000" pitchFamily="2" charset="2"/>
              <a:buChar char="q"/>
            </a:pPr>
            <a:r>
              <a:rPr lang="en-US" sz="2100" dirty="0" smtClean="0"/>
              <a:t>Would aim to keep MRRA volunteerism to 8 hours each weekend (so one full day or 2 half days)</a:t>
            </a:r>
          </a:p>
          <a:p>
            <a:pPr>
              <a:buFont typeface="Wingdings" panose="05000000000000000000" pitchFamily="2" charset="2"/>
              <a:buChar char="q"/>
            </a:pPr>
            <a:r>
              <a:rPr lang="en-US" sz="2100" dirty="0" smtClean="0"/>
              <a:t>What are we raising money for??</a:t>
            </a:r>
          </a:p>
          <a:p>
            <a:pPr lvl="1">
              <a:buFontTx/>
              <a:buChar char="-"/>
            </a:pPr>
            <a:r>
              <a:rPr lang="en-US" sz="2000" dirty="0" smtClean="0"/>
              <a:t>Capital Fund for New Boathouse – 5 </a:t>
            </a:r>
            <a:r>
              <a:rPr lang="en-US" sz="2000" dirty="0" err="1"/>
              <a:t>y</a:t>
            </a:r>
            <a:r>
              <a:rPr lang="en-US" sz="2000" dirty="0" err="1" smtClean="0"/>
              <a:t>r</a:t>
            </a:r>
            <a:r>
              <a:rPr lang="en-US" sz="2000" dirty="0" smtClean="0"/>
              <a:t> plan to be in own space</a:t>
            </a:r>
          </a:p>
          <a:p>
            <a:pPr lvl="1">
              <a:buFontTx/>
              <a:buChar char="-"/>
            </a:pPr>
            <a:r>
              <a:rPr lang="en-US" sz="2000" dirty="0" smtClean="0"/>
              <a:t>Constrained by space now; other programs growing</a:t>
            </a:r>
            <a:endParaRPr lang="en-US" sz="2000" dirty="0"/>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18</a:t>
            </a:fld>
            <a:endParaRPr lang="en-US"/>
          </a:p>
        </p:txBody>
      </p:sp>
    </p:spTree>
    <p:extLst>
      <p:ext uri="{BB962C8B-B14F-4D97-AF65-F5344CB8AC3E}">
        <p14:creationId xmlns:p14="http://schemas.microsoft.com/office/powerpoint/2010/main" xmlns="" val="216455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12775" y="228600"/>
            <a:ext cx="8153400" cy="990600"/>
          </a:xfrm>
        </p:spPr>
        <p:txBody>
          <a:bodyPr/>
          <a:lstStyle/>
          <a:p>
            <a:r>
              <a:rPr lang="en-US" sz="3200" dirty="0" smtClean="0">
                <a:latin typeface="Arial" charset="0"/>
                <a:cs typeface="Arial" charset="0"/>
              </a:rPr>
              <a:t>Safety Committee Report 2014</a:t>
            </a:r>
            <a:r>
              <a:rPr lang="en-US" dirty="0" smtClean="0">
                <a:latin typeface="Arial" charset="0"/>
                <a:cs typeface="Arial" charset="0"/>
              </a:rPr>
              <a:t>	</a:t>
            </a:r>
          </a:p>
        </p:txBody>
      </p:sp>
      <p:sp>
        <p:nvSpPr>
          <p:cNvPr id="3" name="Subtitle 2"/>
          <p:cNvSpPr>
            <a:spLocks noGrp="1"/>
          </p:cNvSpPr>
          <p:nvPr>
            <p:ph sz="quarter" idx="1"/>
          </p:nvPr>
        </p:nvSpPr>
        <p:spPr>
          <a:xfrm>
            <a:off x="612775" y="1600200"/>
            <a:ext cx="8150225" cy="4800600"/>
          </a:xfrm>
        </p:spPr>
        <p:txBody>
          <a:bodyPr>
            <a:normAutofit fontScale="77500" lnSpcReduction="20000"/>
          </a:bodyPr>
          <a:lstStyle/>
          <a:p>
            <a:pPr defTabSz="-114300">
              <a:buFont typeface="Wingdings" pitchFamily="2" charset="2"/>
              <a:buChar char="q"/>
            </a:pPr>
            <a:r>
              <a:rPr lang="en-US" sz="5100" b="1" dirty="0">
                <a:latin typeface="Arial"/>
                <a:cs typeface="Arial"/>
              </a:rPr>
              <a:t>Completed in </a:t>
            </a:r>
            <a:r>
              <a:rPr lang="en-US" sz="5100" b="1" dirty="0" smtClean="0">
                <a:latin typeface="Arial"/>
                <a:cs typeface="Arial"/>
              </a:rPr>
              <a:t>2014</a:t>
            </a:r>
            <a:endParaRPr lang="en-US" sz="5100" dirty="0" smtClean="0">
              <a:latin typeface="Arial"/>
              <a:cs typeface="Arial"/>
            </a:endParaRPr>
          </a:p>
          <a:p>
            <a:r>
              <a:rPr lang="en-US" sz="5100" b="1" dirty="0" smtClean="0">
                <a:latin typeface="Arial"/>
                <a:cs typeface="Arial"/>
              </a:rPr>
              <a:t>Scheduled </a:t>
            </a:r>
            <a:r>
              <a:rPr lang="en-US" sz="5100" b="1" dirty="0">
                <a:latin typeface="Arial"/>
                <a:cs typeface="Arial"/>
              </a:rPr>
              <a:t>for </a:t>
            </a:r>
            <a:r>
              <a:rPr lang="en-US" sz="5100" b="1" dirty="0" smtClean="0">
                <a:latin typeface="Arial"/>
                <a:cs typeface="Arial"/>
              </a:rPr>
              <a:t>2015</a:t>
            </a:r>
            <a:endParaRPr lang="en-US" sz="5100" dirty="0">
              <a:latin typeface="Arial"/>
              <a:cs typeface="Arial"/>
            </a:endParaRPr>
          </a:p>
          <a:p>
            <a:pPr marL="457200" indent="-457200">
              <a:buFont typeface="Arial"/>
              <a:buChar char="•"/>
            </a:pPr>
            <a:r>
              <a:rPr lang="en-US" sz="3800" dirty="0">
                <a:latin typeface="Arial"/>
                <a:cs typeface="Arial"/>
              </a:rPr>
              <a:t>Repeat Flip Clinic and USCG Auxiliary Boating Class</a:t>
            </a:r>
          </a:p>
          <a:p>
            <a:pPr marL="457200" indent="-457200">
              <a:buFont typeface="Arial"/>
              <a:buChar char="•"/>
            </a:pPr>
            <a:r>
              <a:rPr lang="en-US" sz="3800" dirty="0">
                <a:latin typeface="Arial"/>
                <a:cs typeface="Arial"/>
              </a:rPr>
              <a:t>Refine Rower Proficiency Classification System</a:t>
            </a:r>
          </a:p>
          <a:p>
            <a:pPr marL="457200" indent="-457200">
              <a:buFont typeface="Arial"/>
              <a:buChar char="•"/>
            </a:pPr>
            <a:r>
              <a:rPr lang="en-US" sz="3800" dirty="0">
                <a:latin typeface="Arial"/>
                <a:cs typeface="Arial"/>
              </a:rPr>
              <a:t>Install Safety Reminder Sign at Entry to Docks</a:t>
            </a:r>
          </a:p>
          <a:p>
            <a:pPr marL="457200" indent="-457200">
              <a:buFont typeface="Arial"/>
              <a:buChar char="•"/>
            </a:pPr>
            <a:r>
              <a:rPr lang="en-US" sz="3800" dirty="0">
                <a:latin typeface="Arial"/>
                <a:cs typeface="Arial"/>
              </a:rPr>
              <a:t>Schedule CPR Class</a:t>
            </a:r>
          </a:p>
          <a:p>
            <a:pPr marL="457200" indent="-457200">
              <a:buFont typeface="Arial"/>
              <a:buChar char="•"/>
            </a:pPr>
            <a:r>
              <a:rPr lang="en-US" sz="3800" dirty="0">
                <a:latin typeface="Arial"/>
                <a:cs typeface="Arial"/>
              </a:rPr>
              <a:t>Work with Boat Captain to Review Club Safety Policies</a:t>
            </a:r>
          </a:p>
          <a:p>
            <a:pPr marL="0" indent="0" fontAlgn="auto">
              <a:spcAft>
                <a:spcPts val="0"/>
              </a:spcAft>
              <a:buNone/>
              <a:defRPr/>
            </a:pPr>
            <a:endParaRPr lang="en-US" sz="3000" b="1" dirty="0">
              <a:solidFill>
                <a:srgbClr val="0070C0"/>
              </a:solidFill>
              <a:latin typeface="Arial"/>
              <a:cs typeface="Arial"/>
            </a:endParaRPr>
          </a:p>
          <a:p>
            <a:pPr marL="320040" indent="-320040" fontAlgn="auto">
              <a:spcAft>
                <a:spcPts val="0"/>
              </a:spcAft>
              <a:buFont typeface="Wingdings"/>
              <a:buChar char=""/>
              <a:defRPr/>
            </a:pPr>
            <a:endParaRPr lang="en-US" sz="2800" dirty="0">
              <a:solidFill>
                <a:srgbClr val="0070C0"/>
              </a:solidFill>
              <a:latin typeface="Arial"/>
              <a:cs typeface="Arial"/>
            </a:endParaRPr>
          </a:p>
          <a:p>
            <a:pPr marL="320040" indent="-320040" fontAlgn="auto">
              <a:spcAft>
                <a:spcPts val="0"/>
              </a:spcAft>
              <a:buFont typeface="Wingdings"/>
              <a:buChar char=""/>
              <a:defRPr/>
            </a:pPr>
            <a:endParaRPr lang="en-US" sz="2800" dirty="0">
              <a:solidFill>
                <a:srgbClr val="0070C0"/>
              </a:solidFill>
              <a:latin typeface="Arial"/>
              <a:cs typeface="Arial"/>
            </a:endParaRPr>
          </a:p>
        </p:txBody>
      </p:sp>
      <p:sp>
        <p:nvSpPr>
          <p:cNvPr id="43011"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F911BC01-244A-4789-9FE2-7E652964F2CA}"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7620000" cy="715962"/>
          </a:xfrm>
        </p:spPr>
        <p:txBody>
          <a:bodyPr/>
          <a:lstStyle/>
          <a:p>
            <a:pPr eaLnBrk="1" hangingPunct="1"/>
            <a:r>
              <a:rPr lang="en-US" dirty="0" smtClean="0"/>
              <a:t>Agenda</a:t>
            </a:r>
          </a:p>
        </p:txBody>
      </p:sp>
      <p:sp>
        <p:nvSpPr>
          <p:cNvPr id="3" name="Content Placeholder 2"/>
          <p:cNvSpPr>
            <a:spLocks noGrp="1"/>
          </p:cNvSpPr>
          <p:nvPr>
            <p:ph idx="1"/>
          </p:nvPr>
        </p:nvSpPr>
        <p:spPr>
          <a:xfrm>
            <a:off x="457200" y="990600"/>
            <a:ext cx="8229600" cy="5181600"/>
          </a:xfrm>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Call to order</a:t>
            </a:r>
          </a:p>
          <a:p>
            <a:pPr eaLnBrk="1" fontAlgn="auto" hangingPunct="1">
              <a:spcAft>
                <a:spcPts val="0"/>
              </a:spcAft>
              <a:buFont typeface="Arial" pitchFamily="34" charset="0"/>
              <a:buChar char="•"/>
              <a:defRPr/>
            </a:pPr>
            <a:r>
              <a:rPr lang="en-US" sz="2400" dirty="0" smtClean="0"/>
              <a:t>Reading and Approval of</a:t>
            </a:r>
          </a:p>
          <a:p>
            <a:pPr marL="0" indent="0" eaLnBrk="1" fontAlgn="auto" hangingPunct="1">
              <a:spcAft>
                <a:spcPts val="0"/>
              </a:spcAft>
              <a:buFont typeface="Arial" charset="0"/>
              <a:buNone/>
              <a:defRPr/>
            </a:pPr>
            <a:r>
              <a:rPr lang="en-US" sz="2400" dirty="0" smtClean="0"/>
              <a:t>      November meeting minutes</a:t>
            </a:r>
          </a:p>
          <a:p>
            <a:pPr eaLnBrk="1" fontAlgn="auto" hangingPunct="1">
              <a:spcAft>
                <a:spcPts val="0"/>
              </a:spcAft>
              <a:buFont typeface="Arial" pitchFamily="34" charset="0"/>
              <a:buChar char="•"/>
              <a:defRPr/>
            </a:pPr>
            <a:r>
              <a:rPr lang="en-US" sz="2400" dirty="0" smtClean="0"/>
              <a:t>Review of CY2014</a:t>
            </a:r>
            <a:endParaRPr lang="en-US" sz="2400" dirty="0"/>
          </a:p>
          <a:p>
            <a:pPr lvl="1" eaLnBrk="1" fontAlgn="auto" hangingPunct="1">
              <a:spcAft>
                <a:spcPts val="0"/>
              </a:spcAft>
              <a:buFont typeface="Wingdings" pitchFamily="2" charset="2"/>
              <a:buChar char="v"/>
              <a:defRPr/>
            </a:pPr>
            <a:r>
              <a:rPr lang="en-US" sz="2000" dirty="0" smtClean="0"/>
              <a:t>Membership </a:t>
            </a:r>
          </a:p>
          <a:p>
            <a:pPr lvl="1" eaLnBrk="1" fontAlgn="auto" hangingPunct="1">
              <a:spcAft>
                <a:spcPts val="0"/>
              </a:spcAft>
              <a:buFont typeface="Wingdings" pitchFamily="2" charset="2"/>
              <a:buChar char="v"/>
              <a:defRPr/>
            </a:pPr>
            <a:r>
              <a:rPr lang="en-US" sz="2000" dirty="0" smtClean="0"/>
              <a:t>Programs</a:t>
            </a:r>
          </a:p>
          <a:p>
            <a:pPr lvl="1" eaLnBrk="1" fontAlgn="auto" hangingPunct="1">
              <a:spcAft>
                <a:spcPts val="0"/>
              </a:spcAft>
              <a:buFont typeface="Wingdings" pitchFamily="2" charset="2"/>
              <a:buChar char="v"/>
              <a:defRPr/>
            </a:pPr>
            <a:r>
              <a:rPr lang="en-US" sz="2000" dirty="0" smtClean="0"/>
              <a:t>Regattas</a:t>
            </a:r>
          </a:p>
          <a:p>
            <a:pPr lvl="1" eaLnBrk="1" fontAlgn="auto" hangingPunct="1">
              <a:spcAft>
                <a:spcPts val="0"/>
              </a:spcAft>
              <a:buFont typeface="Wingdings" pitchFamily="2" charset="2"/>
              <a:buChar char="v"/>
              <a:defRPr/>
            </a:pPr>
            <a:r>
              <a:rPr lang="en-US" sz="2000" dirty="0" smtClean="0"/>
              <a:t>Equipment</a:t>
            </a:r>
          </a:p>
          <a:p>
            <a:pPr eaLnBrk="1" fontAlgn="auto" hangingPunct="1">
              <a:spcAft>
                <a:spcPts val="0"/>
              </a:spcAft>
              <a:buFont typeface="Arial" pitchFamily="34" charset="0"/>
              <a:buChar char="•"/>
              <a:defRPr/>
            </a:pPr>
            <a:r>
              <a:rPr lang="en-US" sz="2400" dirty="0" smtClean="0"/>
              <a:t>Proposal for Base </a:t>
            </a:r>
          </a:p>
          <a:p>
            <a:pPr marL="0" indent="0" eaLnBrk="1" fontAlgn="auto" hangingPunct="1">
              <a:spcAft>
                <a:spcPts val="0"/>
              </a:spcAft>
              <a:buFont typeface="Arial" charset="0"/>
              <a:buNone/>
              <a:defRPr/>
            </a:pPr>
            <a:r>
              <a:rPr lang="en-US" sz="2400" dirty="0" smtClean="0"/>
              <a:t>     Membership and Payment</a:t>
            </a:r>
          </a:p>
          <a:p>
            <a:pPr eaLnBrk="1" fontAlgn="auto" hangingPunct="1">
              <a:spcAft>
                <a:spcPts val="0"/>
              </a:spcAft>
              <a:defRPr/>
            </a:pPr>
            <a:r>
              <a:rPr lang="en-US" sz="2400" dirty="0" smtClean="0"/>
              <a:t>Volunteer Recognition and Call for Committee Volunteers</a:t>
            </a:r>
          </a:p>
          <a:p>
            <a:pPr eaLnBrk="1" fontAlgn="auto" hangingPunct="1">
              <a:spcAft>
                <a:spcPts val="0"/>
              </a:spcAft>
              <a:defRPr/>
            </a:pPr>
            <a:r>
              <a:rPr lang="en-US" sz="2400" dirty="0" smtClean="0"/>
              <a:t>Elections for Officers</a:t>
            </a:r>
          </a:p>
          <a:p>
            <a:pPr eaLnBrk="1" fontAlgn="auto" hangingPunct="1">
              <a:spcAft>
                <a:spcPts val="0"/>
              </a:spcAft>
              <a:defRPr/>
            </a:pPr>
            <a:r>
              <a:rPr lang="en-US" sz="2400" dirty="0" smtClean="0"/>
              <a:t>New Business</a:t>
            </a:r>
            <a:endParaRPr lang="en-US" sz="2400" dirty="0"/>
          </a:p>
          <a:p>
            <a:pPr eaLnBrk="1" fontAlgn="auto" hangingPunct="1">
              <a:spcAft>
                <a:spcPts val="0"/>
              </a:spcAft>
              <a:defRPr/>
            </a:pPr>
            <a:r>
              <a:rPr lang="en-US" sz="2400" dirty="0" smtClean="0"/>
              <a:t>Adjourn</a:t>
            </a:r>
            <a:endParaRPr lang="en-US" dirty="0" smtClean="0"/>
          </a:p>
          <a:p>
            <a:pPr marL="0" indent="0" eaLnBrk="1" fontAlgn="auto" hangingPunct="1">
              <a:spcAft>
                <a:spcPts val="0"/>
              </a:spcAft>
              <a:buFont typeface="Arial" pitchFamily="34" charset="0"/>
              <a:buNone/>
              <a:defRPr/>
            </a:pPr>
            <a:endParaRPr lang="en-US" dirty="0" smtClean="0"/>
          </a:p>
        </p:txBody>
      </p:sp>
      <p:sp>
        <p:nvSpPr>
          <p:cNvPr id="4" name="Date Placeholder 3"/>
          <p:cNvSpPr>
            <a:spLocks noGrp="1"/>
          </p:cNvSpPr>
          <p:nvPr>
            <p:ph type="dt" sz="quarter" idx="10"/>
          </p:nvPr>
        </p:nvSpPr>
        <p:spPr/>
        <p:txBody>
          <a:bodyPr/>
          <a:lstStyle/>
          <a:p>
            <a:pPr>
              <a:defRPr/>
            </a:pPr>
            <a:r>
              <a:rPr lang="en-US" dirty="0" smtClean="0"/>
              <a:t>9 December 2014</a:t>
            </a:r>
            <a:endParaRPr lang="en-US" dirty="0"/>
          </a:p>
        </p:txBody>
      </p:sp>
      <p:sp>
        <p:nvSpPr>
          <p:cNvPr id="5" name="Slide Number Placeholder 4"/>
          <p:cNvSpPr>
            <a:spLocks noGrp="1"/>
          </p:cNvSpPr>
          <p:nvPr>
            <p:ph type="sldNum" sz="quarter" idx="12"/>
          </p:nvPr>
        </p:nvSpPr>
        <p:spPr/>
        <p:txBody>
          <a:bodyPr/>
          <a:lstStyle/>
          <a:p>
            <a:pPr>
              <a:defRPr/>
            </a:pPr>
            <a:fld id="{25EC6677-ACEF-414C-9FD3-133BD6C44C2C}" type="slidenum">
              <a:rPr lang="en-US"/>
              <a:pPr>
                <a:defRPr/>
              </a:pPr>
              <a:t>2</a:t>
            </a:fld>
            <a:endParaRPr lang="en-US" dirty="0"/>
          </a:p>
        </p:txBody>
      </p:sp>
      <p:pic>
        <p:nvPicPr>
          <p:cNvPr id="28677" name="Picture 2" descr="C:\Users\kscammell\Documents\Personal\Rowing\pics of 2011\Boathouse"/>
          <p:cNvPicPr>
            <a:picLocks noChangeAspect="1" noChangeArrowheads="1"/>
          </p:cNvPicPr>
          <p:nvPr/>
        </p:nvPicPr>
        <p:blipFill>
          <a:blip r:embed="rId3" cstate="print"/>
          <a:srcRect/>
          <a:stretch>
            <a:fillRect/>
          </a:stretch>
        </p:blipFill>
        <p:spPr bwMode="auto">
          <a:xfrm>
            <a:off x="4724400" y="1143000"/>
            <a:ext cx="386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612775" y="228600"/>
            <a:ext cx="8153400" cy="990600"/>
          </a:xfrm>
        </p:spPr>
        <p:txBody>
          <a:bodyPr/>
          <a:lstStyle/>
          <a:p>
            <a:r>
              <a:rPr lang="en-US" smtClean="0"/>
              <a:t>MRRA Equipment Committee</a:t>
            </a:r>
          </a:p>
        </p:txBody>
      </p:sp>
      <p:sp>
        <p:nvSpPr>
          <p:cNvPr id="5" name="Content Placeholder 4"/>
          <p:cNvSpPr>
            <a:spLocks noGrp="1"/>
          </p:cNvSpPr>
          <p:nvPr>
            <p:ph sz="quarter" idx="1"/>
          </p:nvPr>
        </p:nvSpPr>
        <p:spPr>
          <a:xfrm>
            <a:off x="612775" y="1600200"/>
            <a:ext cx="8153400" cy="4495800"/>
          </a:xfrm>
        </p:spPr>
        <p:txBody>
          <a:bodyPr>
            <a:normAutofit fontScale="92500" lnSpcReduction="10000"/>
          </a:bodyPr>
          <a:lstStyle/>
          <a:p>
            <a:pPr>
              <a:lnSpc>
                <a:spcPct val="90000"/>
              </a:lnSpc>
            </a:pPr>
            <a:r>
              <a:rPr lang="en-US" dirty="0" smtClean="0"/>
              <a:t>2014 purchases – </a:t>
            </a:r>
          </a:p>
          <a:p>
            <a:pPr lvl="1">
              <a:lnSpc>
                <a:spcPct val="90000"/>
              </a:lnSpc>
              <a:buFont typeface="Arial" pitchFamily="34" charset="0"/>
              <a:buChar char="•"/>
            </a:pPr>
            <a:r>
              <a:rPr lang="en-US" dirty="0" err="1" smtClean="0"/>
              <a:t>Wintech</a:t>
            </a:r>
            <a:r>
              <a:rPr lang="en-US" dirty="0" smtClean="0"/>
              <a:t> </a:t>
            </a:r>
            <a:r>
              <a:rPr lang="en-US" dirty="0"/>
              <a:t>L</a:t>
            </a:r>
            <a:r>
              <a:rPr lang="en-US" dirty="0" smtClean="0"/>
              <a:t>W  Intermediate/racing  ($6,000)</a:t>
            </a:r>
          </a:p>
          <a:p>
            <a:pPr lvl="1">
              <a:lnSpc>
                <a:spcPct val="90000"/>
              </a:lnSpc>
              <a:buFont typeface="Arial" pitchFamily="34" charset="0"/>
              <a:buChar char="•"/>
            </a:pPr>
            <a:r>
              <a:rPr lang="en-US" dirty="0" err="1" smtClean="0"/>
              <a:t>Vespoli</a:t>
            </a:r>
            <a:r>
              <a:rPr lang="en-US" dirty="0" smtClean="0"/>
              <a:t> convertible Double/Pair:    ($10,500)</a:t>
            </a:r>
          </a:p>
          <a:p>
            <a:pPr lvl="1">
              <a:lnSpc>
                <a:spcPct val="90000"/>
              </a:lnSpc>
              <a:buFont typeface="Arial" pitchFamily="34" charset="0"/>
              <a:buChar char="•"/>
            </a:pPr>
            <a:r>
              <a:rPr lang="en-US" dirty="0" smtClean="0"/>
              <a:t>4 sets of Concept II sculling blades ($2,100)</a:t>
            </a:r>
          </a:p>
          <a:p>
            <a:pPr>
              <a:lnSpc>
                <a:spcPct val="90000"/>
              </a:lnSpc>
              <a:buFont typeface="Wingdings" pitchFamily="2" charset="2"/>
              <a:buChar char="q"/>
            </a:pPr>
            <a:r>
              <a:rPr lang="en-US" dirty="0" smtClean="0"/>
              <a:t>2014 Sales –</a:t>
            </a:r>
          </a:p>
          <a:p>
            <a:pPr lvl="1">
              <a:lnSpc>
                <a:spcPct val="90000"/>
              </a:lnSpc>
              <a:buFont typeface="Arial" pitchFamily="34" charset="0"/>
              <a:buChar char="•"/>
            </a:pPr>
            <a:r>
              <a:rPr lang="en-US" dirty="0" err="1" smtClean="0"/>
              <a:t>Peinert</a:t>
            </a:r>
            <a:r>
              <a:rPr lang="en-US" dirty="0" smtClean="0"/>
              <a:t> $1,000</a:t>
            </a:r>
          </a:p>
          <a:p>
            <a:pPr lvl="1">
              <a:lnSpc>
                <a:spcPct val="90000"/>
              </a:lnSpc>
              <a:buFont typeface="Arial" pitchFamily="34" charset="0"/>
              <a:buChar char="•"/>
            </a:pPr>
            <a:r>
              <a:rPr lang="en-US" dirty="0" err="1" smtClean="0"/>
              <a:t>Vespoli</a:t>
            </a:r>
            <a:r>
              <a:rPr lang="en-US" dirty="0" smtClean="0"/>
              <a:t> MW 2X/-  $1500</a:t>
            </a:r>
          </a:p>
          <a:p>
            <a:pPr marL="366713" lvl="1" indent="0">
              <a:lnSpc>
                <a:spcPct val="90000"/>
              </a:lnSpc>
              <a:buNone/>
            </a:pPr>
            <a:endParaRPr lang="en-US" dirty="0"/>
          </a:p>
          <a:p>
            <a:pPr>
              <a:lnSpc>
                <a:spcPct val="90000"/>
              </a:lnSpc>
            </a:pPr>
            <a:r>
              <a:rPr lang="en-US" dirty="0" smtClean="0"/>
              <a:t>2014 repairs &amp; upgrades:</a:t>
            </a:r>
          </a:p>
          <a:p>
            <a:pPr lvl="1">
              <a:lnSpc>
                <a:spcPct val="90000"/>
              </a:lnSpc>
              <a:buFont typeface="Arial" pitchFamily="34" charset="0"/>
              <a:buChar char="•"/>
            </a:pPr>
            <a:r>
              <a:rPr lang="en-US" sz="3200" dirty="0" smtClean="0"/>
              <a:t>New propeller for Carolina skiff</a:t>
            </a:r>
          </a:p>
          <a:p>
            <a:pPr lvl="1">
              <a:lnSpc>
                <a:spcPct val="90000"/>
              </a:lnSpc>
              <a:buFont typeface="Arial" pitchFamily="34" charset="0"/>
              <a:buChar char="•"/>
            </a:pPr>
            <a:r>
              <a:rPr lang="en-US" sz="3200" dirty="0" smtClean="0"/>
              <a:t>Various repairs ongoing basis</a:t>
            </a:r>
          </a:p>
          <a:p>
            <a:pPr lvl="1">
              <a:lnSpc>
                <a:spcPct val="90000"/>
              </a:lnSpc>
              <a:buFont typeface="Arial" pitchFamily="34" charset="0"/>
              <a:buChar char="•"/>
            </a:pPr>
            <a:endParaRPr lang="en-US" sz="3200" dirty="0" smtClean="0"/>
          </a:p>
          <a:p>
            <a:pPr>
              <a:lnSpc>
                <a:spcPct val="90000"/>
              </a:lnSpc>
            </a:pPr>
            <a:endParaRPr lang="en-US" dirty="0" smtClean="0"/>
          </a:p>
        </p:txBody>
      </p:sp>
      <p:sp>
        <p:nvSpPr>
          <p:cNvPr id="44035" name="Date Placeholder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48D9DCD3-96AE-412A-82C1-85C5DFF205BE}"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r>
              <a:rPr lang="en-US" altLang="en-US" sz="5400" dirty="0">
                <a:latin typeface="Arial Black" panose="020B0A04020102020204" pitchFamily="34" charset="0"/>
              </a:rPr>
              <a:t>2014 Learn to </a:t>
            </a:r>
            <a:r>
              <a:rPr lang="en-US" altLang="en-US" sz="5400" dirty="0" smtClean="0">
                <a:latin typeface="Arial Black" panose="020B0A04020102020204" pitchFamily="34" charset="0"/>
              </a:rPr>
              <a:t>Scull</a:t>
            </a:r>
            <a:br>
              <a:rPr lang="en-US" altLang="en-US" sz="5400" dirty="0" smtClean="0">
                <a:latin typeface="Arial Black" panose="020B0A04020102020204" pitchFamily="34" charset="0"/>
              </a:rPr>
            </a:br>
            <a:r>
              <a:rPr lang="en-US" altLang="en-US" sz="5400" dirty="0" smtClean="0">
                <a:latin typeface="Arial Black" panose="020B0A04020102020204" pitchFamily="34" charset="0"/>
              </a:rPr>
              <a:t/>
            </a:r>
            <a:br>
              <a:rPr lang="en-US" altLang="en-US" sz="5400" dirty="0" smtClean="0">
                <a:latin typeface="Arial Black" panose="020B0A04020102020204" pitchFamily="34" charset="0"/>
              </a:rPr>
            </a:br>
            <a:r>
              <a:rPr lang="en-US" altLang="en-US" sz="3200" dirty="0" smtClean="0">
                <a:latin typeface="Arial Black" panose="020B0A04020102020204" pitchFamily="34" charset="0"/>
              </a:rPr>
              <a:t>prepared by </a:t>
            </a:r>
            <a:r>
              <a:rPr lang="en-US" altLang="en-US" sz="3200" dirty="0" err="1" smtClean="0">
                <a:latin typeface="Arial Black" panose="020B0A04020102020204" pitchFamily="34" charset="0"/>
              </a:rPr>
              <a:t>Chur</a:t>
            </a:r>
            <a:r>
              <a:rPr lang="en-US" altLang="en-US" sz="3200" dirty="0" smtClean="0">
                <a:latin typeface="Arial Black" panose="020B0A04020102020204" pitchFamily="34" charset="0"/>
              </a:rPr>
              <a:t> </a:t>
            </a:r>
            <a:r>
              <a:rPr lang="en-US" altLang="en-US" sz="3200" dirty="0" err="1" smtClean="0">
                <a:latin typeface="Arial Black" panose="020B0A04020102020204" pitchFamily="34" charset="0"/>
              </a:rPr>
              <a:t>Masors</a:t>
            </a:r>
            <a:endParaRPr lang="en-US" altLang="en-US" sz="5400" dirty="0">
              <a:latin typeface="Arial Black" panose="020B0A04020102020204" pitchFamily="34" charset="0"/>
            </a:endParaRPr>
          </a:p>
        </p:txBody>
      </p:sp>
    </p:spTree>
    <p:extLst>
      <p:ext uri="{BB962C8B-B14F-4D97-AF65-F5344CB8AC3E}">
        <p14:creationId xmlns:p14="http://schemas.microsoft.com/office/powerpoint/2010/main" xmlns="" val="42408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2014 LtS</a:t>
            </a:r>
          </a:p>
        </p:txBody>
      </p:sp>
      <p:sp>
        <p:nvSpPr>
          <p:cNvPr id="4099" name="Rectangle 3"/>
          <p:cNvSpPr>
            <a:spLocks noGrp="1" noChangeArrowheads="1"/>
          </p:cNvSpPr>
          <p:nvPr>
            <p:ph type="body" idx="1"/>
          </p:nvPr>
        </p:nvSpPr>
        <p:spPr/>
        <p:txBody>
          <a:bodyPr/>
          <a:lstStyle/>
          <a:p>
            <a:r>
              <a:rPr lang="en-US" altLang="en-US" sz="4400" i="1"/>
              <a:t>Coaches</a:t>
            </a:r>
          </a:p>
          <a:p>
            <a:pPr lvl="1"/>
            <a:r>
              <a:rPr lang="en-US" altLang="en-US"/>
              <a:t>John Cotter</a:t>
            </a:r>
          </a:p>
          <a:p>
            <a:pPr lvl="1"/>
            <a:r>
              <a:rPr lang="en-US" altLang="en-US"/>
              <a:t>Marcia Beckett</a:t>
            </a:r>
          </a:p>
          <a:p>
            <a:pPr lvl="1"/>
            <a:r>
              <a:rPr lang="en-US" altLang="en-US"/>
              <a:t>Robbie Walters</a:t>
            </a:r>
          </a:p>
          <a:p>
            <a:pPr lvl="1"/>
            <a:r>
              <a:rPr lang="en-US" altLang="en-US"/>
              <a:t>Alex Gavriel</a:t>
            </a:r>
          </a:p>
        </p:txBody>
      </p:sp>
    </p:spTree>
    <p:extLst>
      <p:ext uri="{BB962C8B-B14F-4D97-AF65-F5344CB8AC3E}">
        <p14:creationId xmlns:p14="http://schemas.microsoft.com/office/powerpoint/2010/main" xmlns="" val="373512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2014 LtS</a:t>
            </a:r>
          </a:p>
        </p:txBody>
      </p:sp>
      <p:sp>
        <p:nvSpPr>
          <p:cNvPr id="5123" name="Rectangle 3"/>
          <p:cNvSpPr>
            <a:spLocks noGrp="1" noChangeArrowheads="1"/>
          </p:cNvSpPr>
          <p:nvPr>
            <p:ph type="body" idx="1"/>
          </p:nvPr>
        </p:nvSpPr>
        <p:spPr/>
        <p:txBody>
          <a:bodyPr/>
          <a:lstStyle/>
          <a:p>
            <a:r>
              <a:rPr lang="en-US" altLang="en-US"/>
              <a:t>June LtS 1 &amp; July LtS 2 cancelled</a:t>
            </a:r>
          </a:p>
          <a:p>
            <a:r>
              <a:rPr lang="en-US" altLang="en-US"/>
              <a:t>July LtS 1  - 7 students</a:t>
            </a:r>
          </a:p>
          <a:p>
            <a:r>
              <a:rPr lang="en-US" altLang="en-US"/>
              <a:t>August LtS 2 - 3 students</a:t>
            </a:r>
          </a:p>
          <a:p>
            <a:r>
              <a:rPr lang="en-US" altLang="en-US"/>
              <a:t>3 new members from August class</a:t>
            </a:r>
          </a:p>
        </p:txBody>
      </p:sp>
    </p:spTree>
    <p:extLst>
      <p:ext uri="{BB962C8B-B14F-4D97-AF65-F5344CB8AC3E}">
        <p14:creationId xmlns:p14="http://schemas.microsoft.com/office/powerpoint/2010/main" xmlns="" val="343508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2014 LtS</a:t>
            </a:r>
          </a:p>
        </p:txBody>
      </p:sp>
      <p:sp>
        <p:nvSpPr>
          <p:cNvPr id="6147" name="Rectangle 3"/>
          <p:cNvSpPr>
            <a:spLocks noGrp="1" noChangeArrowheads="1"/>
          </p:cNvSpPr>
          <p:nvPr>
            <p:ph type="body" sz="half" idx="1"/>
          </p:nvPr>
        </p:nvSpPr>
        <p:spPr>
          <a:xfrm>
            <a:off x="457200" y="1600200"/>
            <a:ext cx="8061325" cy="4525963"/>
          </a:xfrm>
        </p:spPr>
        <p:txBody>
          <a:bodyPr/>
          <a:lstStyle/>
          <a:p>
            <a:pPr>
              <a:lnSpc>
                <a:spcPct val="80000"/>
              </a:lnSpc>
            </a:pPr>
            <a:r>
              <a:rPr lang="en-US" altLang="en-US" sz="5400" dirty="0"/>
              <a:t>Tons of thanks to my wonderful volunteers</a:t>
            </a:r>
          </a:p>
          <a:p>
            <a:pPr lvl="2">
              <a:lnSpc>
                <a:spcPct val="80000"/>
              </a:lnSpc>
              <a:buFont typeface="Wingdings" panose="05000000000000000000" pitchFamily="2" charset="2"/>
              <a:buChar char="q"/>
            </a:pPr>
            <a:r>
              <a:rPr lang="en-US" altLang="en-US" sz="3400" dirty="0" smtClean="0"/>
              <a:t>Denise B</a:t>
            </a:r>
            <a:r>
              <a:rPr lang="en-US" altLang="en-US" sz="3400" dirty="0"/>
              <a:t>	</a:t>
            </a:r>
            <a:r>
              <a:rPr lang="en-US" altLang="en-US" sz="3400" dirty="0" smtClean="0"/>
              <a:t>   	Joe B</a:t>
            </a:r>
            <a:endParaRPr lang="en-US" altLang="en-US" sz="3400" dirty="0"/>
          </a:p>
          <a:p>
            <a:pPr lvl="2">
              <a:lnSpc>
                <a:spcPct val="80000"/>
              </a:lnSpc>
            </a:pPr>
            <a:r>
              <a:rPr lang="en-US" altLang="en-US" sz="3400" dirty="0" smtClean="0"/>
              <a:t>Bob B</a:t>
            </a:r>
            <a:r>
              <a:rPr lang="en-US" altLang="en-US" sz="3400" dirty="0"/>
              <a:t>		</a:t>
            </a:r>
            <a:r>
              <a:rPr lang="en-US" altLang="en-US" sz="3400" dirty="0" smtClean="0"/>
              <a:t>Wilma B</a:t>
            </a:r>
            <a:endParaRPr lang="en-US" altLang="en-US" sz="3400" dirty="0"/>
          </a:p>
          <a:p>
            <a:pPr lvl="2">
              <a:lnSpc>
                <a:spcPct val="80000"/>
              </a:lnSpc>
            </a:pPr>
            <a:r>
              <a:rPr lang="en-US" altLang="en-US" sz="3400" dirty="0" smtClean="0"/>
              <a:t>Joe </a:t>
            </a:r>
            <a:r>
              <a:rPr lang="en-US" altLang="en-US" sz="3400" dirty="0" err="1" smtClean="0"/>
              <a:t>LaF</a:t>
            </a:r>
            <a:r>
              <a:rPr lang="en-US" altLang="en-US" sz="3400" dirty="0"/>
              <a:t>	</a:t>
            </a:r>
            <a:r>
              <a:rPr lang="en-US" altLang="en-US" sz="3400" dirty="0" smtClean="0"/>
              <a:t>  	Bob L</a:t>
            </a:r>
            <a:endParaRPr lang="en-US" altLang="en-US" sz="3400" dirty="0"/>
          </a:p>
          <a:p>
            <a:pPr lvl="2">
              <a:lnSpc>
                <a:spcPct val="80000"/>
              </a:lnSpc>
            </a:pPr>
            <a:r>
              <a:rPr lang="en-US" altLang="en-US" sz="3400" dirty="0" err="1" smtClean="0"/>
              <a:t>Erinn</a:t>
            </a:r>
            <a:r>
              <a:rPr lang="en-US" altLang="en-US" sz="3400" dirty="0" smtClean="0"/>
              <a:t> </a:t>
            </a:r>
            <a:r>
              <a:rPr lang="en-US" altLang="en-US" sz="3400" dirty="0" err="1" smtClean="0"/>
              <a:t>McL</a:t>
            </a:r>
            <a:r>
              <a:rPr lang="en-US" altLang="en-US" sz="3400" dirty="0"/>
              <a:t>	</a:t>
            </a:r>
            <a:r>
              <a:rPr lang="en-US" altLang="en-US" sz="3400" dirty="0" smtClean="0"/>
              <a:t>  	Roland M</a:t>
            </a:r>
            <a:endParaRPr lang="en-US" altLang="en-US" sz="3400" dirty="0"/>
          </a:p>
          <a:p>
            <a:pPr lvl="2">
              <a:lnSpc>
                <a:spcPct val="80000"/>
              </a:lnSpc>
            </a:pPr>
            <a:r>
              <a:rPr lang="en-US" altLang="en-US" sz="3400" dirty="0" smtClean="0"/>
              <a:t>Mark R</a:t>
            </a:r>
            <a:r>
              <a:rPr lang="en-US" altLang="en-US" sz="3400" dirty="0"/>
              <a:t>	</a:t>
            </a:r>
            <a:r>
              <a:rPr lang="en-US" altLang="en-US" sz="3400" dirty="0" smtClean="0"/>
              <a:t>  	Barb S</a:t>
            </a:r>
            <a:endParaRPr lang="en-US" altLang="en-US" sz="3400" dirty="0"/>
          </a:p>
          <a:p>
            <a:pPr lvl="2">
              <a:lnSpc>
                <a:spcPct val="80000"/>
              </a:lnSpc>
            </a:pPr>
            <a:r>
              <a:rPr lang="en-US" altLang="en-US" sz="3400" dirty="0" smtClean="0"/>
              <a:t>Dottie S</a:t>
            </a:r>
            <a:endParaRPr lang="en-US" altLang="en-US" sz="3400" dirty="0"/>
          </a:p>
        </p:txBody>
      </p:sp>
    </p:spTree>
    <p:extLst>
      <p:ext uri="{BB962C8B-B14F-4D97-AF65-F5344CB8AC3E}">
        <p14:creationId xmlns:p14="http://schemas.microsoft.com/office/powerpoint/2010/main" xmlns="" val="406031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smtClean="0"/>
              <a:t>MRRA Logbook Stats 2014</a:t>
            </a:r>
            <a:endParaRPr lang="en-US" sz="4800" dirty="0"/>
          </a:p>
        </p:txBody>
      </p:sp>
    </p:spTree>
    <p:extLst>
      <p:ext uri="{BB962C8B-B14F-4D97-AF65-F5344CB8AC3E}">
        <p14:creationId xmlns:p14="http://schemas.microsoft.com/office/powerpoint/2010/main" xmlns="" val="4088344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542067440"/>
              </p:ext>
            </p:extLst>
          </p:nvPr>
        </p:nvGraphicFramePr>
        <p:xfrm>
          <a:off x="228600" y="1192415"/>
          <a:ext cx="5422488" cy="2541385"/>
        </p:xfrm>
        <a:graphic>
          <a:graphicData uri="http://schemas.openxmlformats.org/drawingml/2006/table">
            <a:tbl>
              <a:tblPr firstRow="1" lastRow="1">
                <a:tableStyleId>{284E427A-3D55-4303-BF80-6455036E1DE7}</a:tableStyleId>
              </a:tblPr>
              <a:tblGrid>
                <a:gridCol w="1133011"/>
                <a:gridCol w="856667"/>
                <a:gridCol w="856667"/>
                <a:gridCol w="856667"/>
                <a:gridCol w="859738"/>
                <a:gridCol w="859738"/>
              </a:tblGrid>
              <a:tr h="389562">
                <a:tc gridSpan="6">
                  <a:txBody>
                    <a:bodyPr/>
                    <a:lstStyle/>
                    <a:p>
                      <a:pPr algn="ctr" fontAlgn="b"/>
                      <a:r>
                        <a:rPr lang="en-US" sz="1800" b="1" u="none" strike="noStrike" dirty="0">
                          <a:latin typeface="+mj-lt"/>
                        </a:rPr>
                        <a:t> Total Logbook Events &gt;00:30 &lt;03:00 </a:t>
                      </a:r>
                      <a:endParaRPr lang="en-US" sz="1800" b="1" i="0" u="none" strike="noStrike" dirty="0">
                        <a:solidFill>
                          <a:srgbClr val="000000"/>
                        </a:solidFill>
                        <a:latin typeface="+mj-lt"/>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1" i="0" u="none" strike="noStrike">
                        <a:solidFill>
                          <a:srgbClr val="000000"/>
                        </a:solidFill>
                        <a:latin typeface="+mj-lt"/>
                      </a:endParaRPr>
                    </a:p>
                  </a:txBody>
                  <a:tcPr marL="0" marR="0" marT="0" marB="0" anchor="ctr"/>
                </a:tc>
                <a:tc hMerge="1">
                  <a:txBody>
                    <a:bodyPr/>
                    <a:lstStyle/>
                    <a:p>
                      <a:pPr algn="ctr" fontAlgn="b"/>
                      <a:endParaRPr lang="en-US" sz="1800" b="1" i="0" u="none" strike="noStrike" dirty="0">
                        <a:solidFill>
                          <a:srgbClr val="000000"/>
                        </a:solidFill>
                        <a:latin typeface="+mj-lt"/>
                      </a:endParaRPr>
                    </a:p>
                  </a:txBody>
                  <a:tcPr marL="0" marR="0" marT="0" marB="0" anchor="ctr"/>
                </a:tc>
              </a:tr>
              <a:tr h="357099">
                <a:tc>
                  <a:txBody>
                    <a:bodyPr/>
                    <a:lstStyle/>
                    <a:p>
                      <a:pPr marL="0" algn="r" rtl="0" eaLnBrk="1" fontAlgn="b" latinLnBrk="0" hangingPunct="1"/>
                      <a:endParaRPr kumimoji="0" lang="en-US" sz="2000" b="1" i="0" u="none" strike="noStrike" kern="1200" dirty="0">
                        <a:solidFill>
                          <a:schemeClr val="dk1"/>
                        </a:solidFill>
                        <a:effectLst/>
                        <a:latin typeface="+mj-lt"/>
                        <a:ea typeface="+mn-ea"/>
                        <a:cs typeface="+mn-cs"/>
                      </a:endParaRPr>
                    </a:p>
                  </a:txBody>
                  <a:tcPr marL="0" marR="0" marT="0" marB="0" anchor="ctr"/>
                </a:tc>
                <a:tc>
                  <a:txBody>
                    <a:bodyPr/>
                    <a:lstStyle/>
                    <a:p>
                      <a:pPr marL="0" algn="r" rtl="0" eaLnBrk="1" fontAlgn="b" latinLnBrk="0" hangingPunct="1"/>
                      <a:r>
                        <a:rPr kumimoji="0" lang="en-US" sz="2000" b="1" i="0" u="none" strike="noStrike" kern="1200" dirty="0" smtClean="0">
                          <a:solidFill>
                            <a:schemeClr val="dk1"/>
                          </a:solidFill>
                          <a:effectLst/>
                          <a:latin typeface="+mj-lt"/>
                          <a:ea typeface="+mn-ea"/>
                          <a:cs typeface="+mn-cs"/>
                        </a:rPr>
                        <a:t>1 </a:t>
                      </a:r>
                      <a:endParaRPr kumimoji="0" lang="en-US" sz="2000" b="1" i="0" u="none" strike="noStrike" kern="1200" dirty="0">
                        <a:solidFill>
                          <a:schemeClr val="dk1"/>
                        </a:solidFill>
                        <a:effectLst/>
                        <a:latin typeface="+mj-lt"/>
                        <a:ea typeface="+mn-ea"/>
                        <a:cs typeface="+mn-cs"/>
                      </a:endParaRPr>
                    </a:p>
                  </a:txBody>
                  <a:tcPr marL="45720" marR="45720" anchor="ctr"/>
                </a:tc>
                <a:tc>
                  <a:txBody>
                    <a:bodyPr/>
                    <a:lstStyle/>
                    <a:p>
                      <a:pPr marL="0" algn="r" rtl="0" eaLnBrk="1" fontAlgn="b" latinLnBrk="0" hangingPunct="1"/>
                      <a:r>
                        <a:rPr kumimoji="0" lang="en-US" sz="2000" b="1" i="0" u="none" strike="noStrike" kern="1200" dirty="0" smtClean="0">
                          <a:solidFill>
                            <a:schemeClr val="dk1"/>
                          </a:solidFill>
                          <a:effectLst/>
                          <a:latin typeface="+mj-lt"/>
                          <a:ea typeface="+mn-ea"/>
                          <a:cs typeface="+mn-cs"/>
                        </a:rPr>
                        <a:t>2 </a:t>
                      </a:r>
                      <a:endParaRPr kumimoji="0" lang="en-US" sz="2000" b="1" i="0" u="none" strike="noStrike" kern="1200" dirty="0">
                        <a:solidFill>
                          <a:schemeClr val="dk1"/>
                        </a:solidFill>
                        <a:effectLst/>
                        <a:latin typeface="+mj-lt"/>
                        <a:ea typeface="+mn-ea"/>
                        <a:cs typeface="+mn-cs"/>
                      </a:endParaRPr>
                    </a:p>
                  </a:txBody>
                  <a:tcPr marL="45720" marR="45720" anchor="ctr"/>
                </a:tc>
                <a:tc>
                  <a:txBody>
                    <a:bodyPr/>
                    <a:lstStyle/>
                    <a:p>
                      <a:pPr marL="0" algn="r" rtl="0" eaLnBrk="1" fontAlgn="b" latinLnBrk="0" hangingPunct="1"/>
                      <a:r>
                        <a:rPr kumimoji="0" lang="en-US" sz="2000" b="1" i="0" u="none" strike="noStrike" kern="1200" dirty="0" smtClean="0">
                          <a:solidFill>
                            <a:schemeClr val="dk1"/>
                          </a:solidFill>
                          <a:effectLst/>
                          <a:latin typeface="+mj-lt"/>
                          <a:ea typeface="+mn-ea"/>
                          <a:cs typeface="+mn-cs"/>
                        </a:rPr>
                        <a:t>4 </a:t>
                      </a:r>
                      <a:endParaRPr kumimoji="0" lang="en-US" sz="2000" b="1" i="0" u="none" strike="noStrike" kern="1200" dirty="0">
                        <a:solidFill>
                          <a:schemeClr val="dk1"/>
                        </a:solidFill>
                        <a:effectLst/>
                        <a:latin typeface="+mj-lt"/>
                        <a:ea typeface="+mn-ea"/>
                        <a:cs typeface="+mn-cs"/>
                      </a:endParaRPr>
                    </a:p>
                  </a:txBody>
                  <a:tcPr marL="45720" marR="45720" anchor="ctr"/>
                </a:tc>
                <a:tc>
                  <a:txBody>
                    <a:bodyPr/>
                    <a:lstStyle/>
                    <a:p>
                      <a:pPr marL="0" algn="r" rtl="0" eaLnBrk="1" fontAlgn="b" latinLnBrk="0" hangingPunct="1"/>
                      <a:r>
                        <a:rPr kumimoji="0" lang="en-US" sz="2000" b="1" i="0" u="none" strike="noStrike" kern="1200" dirty="0" smtClean="0">
                          <a:solidFill>
                            <a:schemeClr val="dk1"/>
                          </a:solidFill>
                          <a:effectLst/>
                          <a:latin typeface="+mj-lt"/>
                          <a:ea typeface="+mn-ea"/>
                          <a:cs typeface="+mn-cs"/>
                        </a:rPr>
                        <a:t>8 </a:t>
                      </a:r>
                      <a:endParaRPr kumimoji="0" lang="en-US" sz="2000" b="1" i="0" u="none" strike="noStrike" kern="1200" dirty="0">
                        <a:solidFill>
                          <a:schemeClr val="dk1"/>
                        </a:solidFill>
                        <a:effectLst/>
                        <a:latin typeface="+mj-lt"/>
                        <a:ea typeface="+mn-ea"/>
                        <a:cs typeface="+mn-cs"/>
                      </a:endParaRPr>
                    </a:p>
                  </a:txBody>
                  <a:tcPr marL="45720" marR="45720" anchor="ctr"/>
                </a:tc>
                <a:tc>
                  <a:txBody>
                    <a:bodyPr/>
                    <a:lstStyle/>
                    <a:p>
                      <a:pPr marL="0" indent="0" algn="r" rtl="0" eaLnBrk="1" fontAlgn="b" latinLnBrk="0" hangingPunct="1">
                        <a:tabLst/>
                      </a:pPr>
                      <a:r>
                        <a:rPr kumimoji="0" lang="en-US" sz="1600" b="1" i="0" u="none" strike="noStrike" kern="1200" dirty="0" smtClean="0">
                          <a:solidFill>
                            <a:schemeClr val="dk1"/>
                          </a:solidFill>
                          <a:effectLst/>
                          <a:latin typeface="+mj-lt"/>
                          <a:ea typeface="+mn-ea"/>
                          <a:cs typeface="+mn-cs"/>
                        </a:rPr>
                        <a:t>Total</a:t>
                      </a:r>
                      <a:endParaRPr kumimoji="0" lang="en-US" sz="1600" b="1" i="0" u="none" strike="noStrike" kern="1200" dirty="0">
                        <a:solidFill>
                          <a:schemeClr val="dk1"/>
                        </a:solidFill>
                        <a:effectLst/>
                        <a:latin typeface="+mj-lt"/>
                        <a:ea typeface="+mn-ea"/>
                        <a:cs typeface="+mn-cs"/>
                      </a:endParaRPr>
                    </a:p>
                  </a:txBody>
                  <a:tcPr marL="45720" marR="45720" anchor="ctr"/>
                </a:tc>
              </a:tr>
              <a:tr h="388261">
                <a:tc>
                  <a:txBody>
                    <a:bodyPr/>
                    <a:lstStyle/>
                    <a:p>
                      <a:pPr algn="ctr" fontAlgn="b"/>
                      <a:r>
                        <a:rPr lang="en-US" sz="2000" b="1" u="none" strike="noStrike" dirty="0">
                          <a:latin typeface="+mj-lt"/>
                        </a:rPr>
                        <a:t> SUN </a:t>
                      </a:r>
                      <a:endParaRPr lang="en-US" sz="2000" b="1" i="0" u="none" strike="noStrike" dirty="0">
                        <a:solidFill>
                          <a:srgbClr val="000000"/>
                        </a:solidFill>
                        <a:latin typeface="+mj-lt"/>
                      </a:endParaRP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144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19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 8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         4 </a:t>
                      </a:r>
                    </a:p>
                  </a:txBody>
                  <a:tcPr marL="45720" marR="4572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175 </a:t>
                      </a:r>
                    </a:p>
                  </a:txBody>
                  <a:tcPr marL="45720" marR="45720" anchor="ctr"/>
                </a:tc>
              </a:tr>
              <a:tr h="475535">
                <a:tc>
                  <a:txBody>
                    <a:bodyPr/>
                    <a:lstStyle/>
                    <a:p>
                      <a:pPr algn="ctr" fontAlgn="b"/>
                      <a:r>
                        <a:rPr lang="en-US" sz="2000" b="1" u="none" strike="noStrike" dirty="0">
                          <a:latin typeface="+mj-lt"/>
                        </a:rPr>
                        <a:t> SAT </a:t>
                      </a:r>
                      <a:endParaRPr lang="en-US" sz="2000" b="1" i="0" u="none" strike="noStrike" dirty="0">
                        <a:solidFill>
                          <a:srgbClr val="000000"/>
                        </a:solidFill>
                        <a:latin typeface="+mj-lt"/>
                      </a:endParaRP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237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21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12 </a:t>
                      </a:r>
                    </a:p>
                  </a:txBody>
                  <a:tcPr marL="45720" marR="45720" anchor="ctr"/>
                </a:tc>
                <a:tc>
                  <a:txBody>
                    <a:bodyPr/>
                    <a:lstStyle/>
                    <a:p>
                      <a:pPr marL="0" algn="r" rtl="0" eaLnBrk="1" fontAlgn="b" latinLnBrk="0" hangingPunct="1"/>
                      <a:endParaRPr kumimoji="0" lang="en-US" sz="2000" b="1" u="none" strike="noStrike" kern="1200" dirty="0" smtClean="0">
                        <a:solidFill>
                          <a:schemeClr val="dk1"/>
                        </a:solidFill>
                        <a:latin typeface="+mj-lt"/>
                        <a:ea typeface="+mn-ea"/>
                        <a:cs typeface="+mn-cs"/>
                      </a:endParaRPr>
                    </a:p>
                  </a:txBody>
                  <a:tcPr marL="45720" marR="4572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270 </a:t>
                      </a:r>
                    </a:p>
                  </a:txBody>
                  <a:tcPr marL="45720" marR="45720" anchor="ctr"/>
                </a:tc>
              </a:tr>
              <a:tr h="475535">
                <a:tc>
                  <a:txBody>
                    <a:bodyPr/>
                    <a:lstStyle/>
                    <a:p>
                      <a:pPr algn="ctr" fontAlgn="b"/>
                      <a:r>
                        <a:rPr lang="en-US" sz="2000" b="1" u="none" strike="noStrike" dirty="0">
                          <a:latin typeface="+mj-lt"/>
                        </a:rPr>
                        <a:t> M-F </a:t>
                      </a:r>
                      <a:endParaRPr lang="en-US" sz="2000" b="1" i="0" u="none" strike="noStrike" dirty="0">
                        <a:solidFill>
                          <a:srgbClr val="000000"/>
                        </a:solidFill>
                        <a:latin typeface="+mj-lt"/>
                      </a:endParaRP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1,393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115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78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34 </a:t>
                      </a:r>
                    </a:p>
                  </a:txBody>
                  <a:tcPr marL="45720" marR="4572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1,620 </a:t>
                      </a:r>
                    </a:p>
                  </a:txBody>
                  <a:tcPr marL="45720" marR="45720" anchor="ctr"/>
                </a:tc>
              </a:tr>
              <a:tr h="408273">
                <a:tc>
                  <a:txBody>
                    <a:bodyPr/>
                    <a:lstStyle/>
                    <a:p>
                      <a:pPr algn="ctr" fontAlgn="b"/>
                      <a:r>
                        <a:rPr lang="en-US" sz="2000" b="1" u="none" strike="noStrike" dirty="0">
                          <a:latin typeface="+mj-lt"/>
                        </a:rPr>
                        <a:t> </a:t>
                      </a:r>
                      <a:r>
                        <a:rPr lang="en-US" sz="2000" b="1" u="none" strike="noStrike" dirty="0" smtClean="0">
                          <a:latin typeface="+mj-lt"/>
                        </a:rPr>
                        <a:t>Total </a:t>
                      </a:r>
                      <a:endParaRPr lang="en-US" sz="2000" b="1" i="0" u="none" strike="noStrike" dirty="0">
                        <a:solidFill>
                          <a:srgbClr val="000000"/>
                        </a:solidFill>
                        <a:latin typeface="+mj-lt"/>
                      </a:endParaRP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1,774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155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98 </a:t>
                      </a:r>
                    </a:p>
                  </a:txBody>
                  <a:tcPr marL="45720" marR="45720" anchor="ctr"/>
                </a:tc>
                <a:tc>
                  <a:txBody>
                    <a:bodyPr/>
                    <a:lstStyle/>
                    <a:p>
                      <a:pPr marL="0" algn="r" rtl="0" eaLnBrk="1" fontAlgn="b" latinLnBrk="0" hangingPunct="1"/>
                      <a:r>
                        <a:rPr kumimoji="0" lang="en-US" sz="2000" b="1" u="none" strike="noStrike" kern="1200" dirty="0" smtClean="0">
                          <a:solidFill>
                            <a:schemeClr val="dk1"/>
                          </a:solidFill>
                          <a:latin typeface="+mj-lt"/>
                          <a:ea typeface="+mn-ea"/>
                          <a:cs typeface="+mn-cs"/>
                        </a:rPr>
                        <a:t>38 </a:t>
                      </a:r>
                    </a:p>
                  </a:txBody>
                  <a:tcPr marL="45720" marR="4572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2,065 </a:t>
                      </a:r>
                    </a:p>
                  </a:txBody>
                  <a:tcPr marL="45720" marR="4572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181975839"/>
              </p:ext>
            </p:extLst>
          </p:nvPr>
        </p:nvGraphicFramePr>
        <p:xfrm>
          <a:off x="76200" y="3962399"/>
          <a:ext cx="5791202" cy="2819401"/>
        </p:xfrm>
        <a:graphic>
          <a:graphicData uri="http://schemas.openxmlformats.org/drawingml/2006/table">
            <a:tbl>
              <a:tblPr firstRow="1" lastRow="1">
                <a:tableStyleId>{3C2FFA5D-87B4-456A-9821-1D502468CF0F}</a:tableStyleId>
              </a:tblPr>
              <a:tblGrid>
                <a:gridCol w="1340943"/>
                <a:gridCol w="888777"/>
                <a:gridCol w="888777"/>
                <a:gridCol w="888777"/>
                <a:gridCol w="891964"/>
                <a:gridCol w="891964"/>
              </a:tblGrid>
              <a:tr h="577632">
                <a:tc gridSpan="6">
                  <a:txBody>
                    <a:bodyPr/>
                    <a:lstStyle/>
                    <a:p>
                      <a:pPr marL="0" algn="ctr" rtl="0" eaLnBrk="1" fontAlgn="b" latinLnBrk="0" hangingPunct="1"/>
                      <a:r>
                        <a:rPr kumimoji="0" lang="en-US" sz="1800" b="1" u="none" strike="noStrike" kern="1200" dirty="0" smtClean="0">
                          <a:solidFill>
                            <a:schemeClr val="lt1"/>
                          </a:solidFill>
                          <a:latin typeface="+mj-lt"/>
                          <a:ea typeface="+mn-ea"/>
                          <a:cs typeface="+mn-cs"/>
                        </a:rPr>
                        <a:t> Total Logbook Events &gt;00:30 &lt;03:00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r" rtl="0" eaLnBrk="1" fontAlgn="b" latinLnBrk="0" hangingPunct="1"/>
                      <a:endParaRPr kumimoji="0" lang="en-US" sz="1800" b="1" u="none" strike="noStrike" kern="1200" dirty="0" smtClean="0">
                        <a:solidFill>
                          <a:schemeClr val="lt1"/>
                        </a:solidFill>
                        <a:latin typeface="+mj-lt"/>
                        <a:ea typeface="+mn-ea"/>
                        <a:cs typeface="+mn-cs"/>
                      </a:endParaRPr>
                    </a:p>
                  </a:txBody>
                  <a:tcPr marL="0" marR="0" marT="0" marB="0" anchor="b"/>
                </a:tc>
                <a:tc hMerge="1">
                  <a:txBody>
                    <a:bodyPr/>
                    <a:lstStyle/>
                    <a:p>
                      <a:pPr marL="0" algn="r" rtl="0" eaLnBrk="1" fontAlgn="b" latinLnBrk="0" hangingPunct="1"/>
                      <a:endParaRPr kumimoji="0" lang="en-US" sz="1800" b="1" u="none" strike="noStrike" kern="1200" dirty="0" smtClean="0">
                        <a:solidFill>
                          <a:schemeClr val="dk1"/>
                        </a:solidFill>
                        <a:latin typeface="+mj-lt"/>
                        <a:ea typeface="+mn-ea"/>
                        <a:cs typeface="+mn-cs"/>
                      </a:endParaRPr>
                    </a:p>
                  </a:txBody>
                  <a:tcPr marL="0" marR="0" marT="0" marB="0" anchor="b"/>
                </a:tc>
              </a:tr>
              <a:tr h="481361">
                <a:tc>
                  <a:txBody>
                    <a:bodyPr/>
                    <a:lstStyle/>
                    <a:p>
                      <a:pPr algn="ctr" fontAlgn="b"/>
                      <a:endParaRPr lang="en-US" sz="1600" b="1" i="0" u="none" strike="noStrike" dirty="0">
                        <a:solidFill>
                          <a:srgbClr val="000000"/>
                        </a:solidFill>
                        <a:latin typeface="+mj-lt"/>
                      </a:endParaRPr>
                    </a:p>
                  </a:txBody>
                  <a:tcPr marL="0" marR="0" marT="0" marB="0" anchor="ctr"/>
                </a:tc>
                <a:tc>
                  <a:txBody>
                    <a:bodyPr/>
                    <a:lstStyle/>
                    <a:p>
                      <a:pPr algn="r" fontAlgn="b"/>
                      <a:r>
                        <a:rPr lang="en-US" sz="1600" b="1" u="none" strike="noStrike" dirty="0" smtClean="0">
                          <a:latin typeface="+mj-lt"/>
                        </a:rPr>
                        <a:t>1 </a:t>
                      </a:r>
                      <a:endParaRPr lang="en-US" sz="1600" b="1" i="0" u="none" strike="noStrike" dirty="0">
                        <a:solidFill>
                          <a:srgbClr val="000000"/>
                        </a:solidFill>
                        <a:latin typeface="+mj-lt"/>
                      </a:endParaRPr>
                    </a:p>
                  </a:txBody>
                  <a:tcPr marL="45720" marR="45720" anchor="ctr"/>
                </a:tc>
                <a:tc>
                  <a:txBody>
                    <a:bodyPr/>
                    <a:lstStyle/>
                    <a:p>
                      <a:pPr algn="r" fontAlgn="b"/>
                      <a:r>
                        <a:rPr lang="en-US" sz="1600" b="1" u="none" strike="noStrike" dirty="0" smtClean="0">
                          <a:latin typeface="+mj-lt"/>
                        </a:rPr>
                        <a:t>2 </a:t>
                      </a:r>
                      <a:endParaRPr lang="en-US" sz="1600" b="1" i="0" u="none" strike="noStrike" dirty="0">
                        <a:solidFill>
                          <a:srgbClr val="000000"/>
                        </a:solidFill>
                        <a:latin typeface="+mj-lt"/>
                      </a:endParaRPr>
                    </a:p>
                  </a:txBody>
                  <a:tcPr marL="45720" marR="45720" anchor="ctr"/>
                </a:tc>
                <a:tc>
                  <a:txBody>
                    <a:bodyPr/>
                    <a:lstStyle/>
                    <a:p>
                      <a:pPr algn="r" fontAlgn="b"/>
                      <a:r>
                        <a:rPr lang="en-US" sz="1600" b="1" u="none" strike="noStrike" dirty="0" smtClean="0">
                          <a:latin typeface="+mj-lt"/>
                        </a:rPr>
                        <a:t>4 </a:t>
                      </a:r>
                      <a:endParaRPr lang="en-US" sz="1600" b="1" i="0" u="none" strike="noStrike" dirty="0">
                        <a:solidFill>
                          <a:srgbClr val="000000"/>
                        </a:solidFill>
                        <a:latin typeface="+mj-lt"/>
                      </a:endParaRPr>
                    </a:p>
                  </a:txBody>
                  <a:tcPr marL="45720" marR="45720" anchor="ctr"/>
                </a:tc>
                <a:tc>
                  <a:txBody>
                    <a:bodyPr/>
                    <a:lstStyle/>
                    <a:p>
                      <a:pPr algn="r" fontAlgn="b"/>
                      <a:r>
                        <a:rPr lang="en-US" sz="1600" b="1" u="none" strike="noStrike" dirty="0" smtClean="0">
                          <a:latin typeface="+mj-lt"/>
                        </a:rPr>
                        <a:t>8 </a:t>
                      </a:r>
                      <a:endParaRPr lang="en-US" sz="1600" b="1" i="0" u="none" strike="noStrike" dirty="0">
                        <a:solidFill>
                          <a:srgbClr val="000000"/>
                        </a:solidFill>
                        <a:latin typeface="+mj-lt"/>
                      </a:endParaRPr>
                    </a:p>
                  </a:txBody>
                  <a:tcPr marL="45720" marR="45720" anchor="ctr"/>
                </a:tc>
                <a:tc>
                  <a:txBody>
                    <a:bodyPr/>
                    <a:lstStyle/>
                    <a:p>
                      <a:pPr algn="r" fontAlgn="b"/>
                      <a:r>
                        <a:rPr lang="en-US" sz="1600" b="1" u="none" strike="noStrike" dirty="0" smtClean="0">
                          <a:latin typeface="+mj-lt"/>
                        </a:rPr>
                        <a:t>Total </a:t>
                      </a:r>
                      <a:endParaRPr lang="en-US" sz="1600" b="1" i="0" u="none" strike="noStrike" dirty="0">
                        <a:solidFill>
                          <a:srgbClr val="000000"/>
                        </a:solidFill>
                        <a:latin typeface="+mj-lt"/>
                      </a:endParaRPr>
                    </a:p>
                  </a:txBody>
                  <a:tcPr marL="45720" marR="45720" anchor="ctr"/>
                </a:tc>
              </a:tr>
              <a:tr h="440102">
                <a:tc>
                  <a:txBody>
                    <a:bodyPr/>
                    <a:lstStyle/>
                    <a:p>
                      <a:pPr marL="0" algn="ctr" rtl="0" eaLnBrk="1" fontAlgn="b" latinLnBrk="0" hangingPunct="1"/>
                      <a:r>
                        <a:rPr kumimoji="0" lang="en-US" sz="1600" b="1" u="none" strike="noStrike" kern="1200" dirty="0" smtClean="0">
                          <a:solidFill>
                            <a:schemeClr val="dk1"/>
                          </a:solidFill>
                          <a:latin typeface="+mj-lt"/>
                          <a:ea typeface="+mn-ea"/>
                          <a:cs typeface="+mn-cs"/>
                        </a:rPr>
                        <a:t> SUN </a:t>
                      </a:r>
                    </a:p>
                  </a:txBody>
                  <a:tcPr marL="0" marR="0" marT="0" marB="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7%</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0%</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0%</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8%</a:t>
                      </a:r>
                    </a:p>
                  </a:txBody>
                  <a:tcPr marL="45720" marR="45720" anchor="b"/>
                </a:tc>
              </a:tr>
              <a:tr h="440102">
                <a:tc>
                  <a:txBody>
                    <a:bodyPr/>
                    <a:lstStyle/>
                    <a:p>
                      <a:pPr marL="0" algn="ctr" rtl="0" eaLnBrk="1" fontAlgn="b" latinLnBrk="0" hangingPunct="1"/>
                      <a:r>
                        <a:rPr kumimoji="0" lang="en-US" sz="1600" b="1" u="none" strike="noStrike" kern="1200" dirty="0" smtClean="0">
                          <a:solidFill>
                            <a:schemeClr val="dk1"/>
                          </a:solidFill>
                          <a:latin typeface="+mj-lt"/>
                          <a:ea typeface="+mn-ea"/>
                          <a:cs typeface="+mn-cs"/>
                        </a:rPr>
                        <a:t> SAT </a:t>
                      </a:r>
                    </a:p>
                  </a:txBody>
                  <a:tcPr marL="0" marR="0" marT="0" marB="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11%</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0%</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13%</a:t>
                      </a:r>
                    </a:p>
                  </a:txBody>
                  <a:tcPr marL="45720" marR="45720" anchor="b"/>
                </a:tc>
              </a:tr>
              <a:tr h="440102">
                <a:tc>
                  <a:txBody>
                    <a:bodyPr/>
                    <a:lstStyle/>
                    <a:p>
                      <a:pPr marL="0" algn="ctr" rtl="0" eaLnBrk="1" fontAlgn="b" latinLnBrk="0" hangingPunct="1"/>
                      <a:r>
                        <a:rPr kumimoji="0" lang="en-US" sz="1600" b="1" u="none" strike="noStrike" kern="1200" dirty="0" smtClean="0">
                          <a:solidFill>
                            <a:schemeClr val="dk1"/>
                          </a:solidFill>
                          <a:latin typeface="+mj-lt"/>
                          <a:ea typeface="+mn-ea"/>
                          <a:cs typeface="+mn-cs"/>
                        </a:rPr>
                        <a:t> M-F </a:t>
                      </a:r>
                    </a:p>
                  </a:txBody>
                  <a:tcPr marL="0" marR="0" marT="0" marB="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67%</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6%</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4%</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2%</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78%</a:t>
                      </a:r>
                    </a:p>
                  </a:txBody>
                  <a:tcPr marL="45720" marR="45720" anchor="b"/>
                </a:tc>
              </a:tr>
              <a:tr h="440102">
                <a:tc>
                  <a:txBody>
                    <a:bodyPr/>
                    <a:lstStyle/>
                    <a:p>
                      <a:pPr marL="0" algn="ctr" rtl="0" eaLnBrk="1" fontAlgn="b" latinLnBrk="0" hangingPunct="1"/>
                      <a:r>
                        <a:rPr kumimoji="0" lang="en-US" sz="1600" b="1" u="none" strike="noStrike" kern="1200" dirty="0" smtClean="0">
                          <a:solidFill>
                            <a:schemeClr val="dk1"/>
                          </a:solidFill>
                          <a:latin typeface="+mj-lt"/>
                          <a:ea typeface="+mn-ea"/>
                          <a:cs typeface="+mn-cs"/>
                        </a:rPr>
                        <a:t>Total </a:t>
                      </a:r>
                    </a:p>
                  </a:txBody>
                  <a:tcPr marL="0" marR="0" marT="0" marB="0" anchor="ctr"/>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86%</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8%</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5%</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2%</a:t>
                      </a:r>
                    </a:p>
                  </a:txBody>
                  <a:tcPr marL="45720" marR="45720" anchor="b"/>
                </a:tc>
                <a:tc>
                  <a:txBody>
                    <a:bodyPr/>
                    <a:lstStyle/>
                    <a:p>
                      <a:pPr marL="0" algn="r" rtl="0" eaLnBrk="1" fontAlgn="b" latinLnBrk="0" hangingPunct="1"/>
                      <a:r>
                        <a:rPr kumimoji="0" lang="en-US" sz="1600" b="1" u="none" strike="noStrike" kern="1200" dirty="0" smtClean="0">
                          <a:solidFill>
                            <a:schemeClr val="dk1"/>
                          </a:solidFill>
                          <a:latin typeface="+mj-lt"/>
                          <a:ea typeface="+mn-ea"/>
                          <a:cs typeface="+mn-cs"/>
                        </a:rPr>
                        <a:t>100%</a:t>
                      </a:r>
                    </a:p>
                  </a:txBody>
                  <a:tcPr marL="45720" marR="4572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4211940206"/>
              </p:ext>
            </p:extLst>
          </p:nvPr>
        </p:nvGraphicFramePr>
        <p:xfrm>
          <a:off x="5867399" y="1429683"/>
          <a:ext cx="3124202" cy="2075517"/>
        </p:xfrm>
        <a:graphic>
          <a:graphicData uri="http://schemas.openxmlformats.org/drawingml/2006/table">
            <a:tbl>
              <a:tblPr firstRow="1" lastRow="1">
                <a:tableStyleId>{284E427A-3D55-4303-BF80-6455036E1DE7}</a:tableStyleId>
              </a:tblPr>
              <a:tblGrid>
                <a:gridCol w="652793"/>
                <a:gridCol w="493575"/>
                <a:gridCol w="493575"/>
                <a:gridCol w="493575"/>
                <a:gridCol w="495342"/>
                <a:gridCol w="495342"/>
              </a:tblGrid>
              <a:tr h="457851">
                <a:tc gridSpan="6">
                  <a:txBody>
                    <a:bodyPr/>
                    <a:lstStyle/>
                    <a:p>
                      <a:pPr algn="ctr" fontAlgn="b"/>
                      <a:r>
                        <a:rPr lang="en-US" sz="1200" b="1" u="none" strike="noStrike" dirty="0">
                          <a:latin typeface="+mj-lt"/>
                        </a:rPr>
                        <a:t> </a:t>
                      </a:r>
                      <a:r>
                        <a:rPr lang="en-US" sz="1200" b="1" u="none" strike="noStrike" dirty="0" smtClean="0">
                          <a:latin typeface="+mj-lt"/>
                        </a:rPr>
                        <a:t>2013</a:t>
                      </a:r>
                      <a:endParaRPr lang="en-US" sz="1200" b="1" i="0" u="none" strike="noStrike" dirty="0">
                        <a:solidFill>
                          <a:srgbClr val="000000"/>
                        </a:solidFill>
                        <a:latin typeface="+mj-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1" i="0" u="none" strike="noStrike">
                        <a:solidFill>
                          <a:srgbClr val="000000"/>
                        </a:solidFill>
                        <a:latin typeface="+mj-lt"/>
                      </a:endParaRPr>
                    </a:p>
                  </a:txBody>
                  <a:tcPr marL="0" marR="0" marT="0" marB="0" anchor="ctr"/>
                </a:tc>
                <a:tc hMerge="1">
                  <a:txBody>
                    <a:bodyPr/>
                    <a:lstStyle/>
                    <a:p>
                      <a:pPr algn="ctr" fontAlgn="b"/>
                      <a:endParaRPr lang="en-US" sz="1800" b="1" i="0" u="none" strike="noStrike" dirty="0">
                        <a:solidFill>
                          <a:srgbClr val="000000"/>
                        </a:solidFill>
                        <a:latin typeface="+mj-lt"/>
                      </a:endParaRPr>
                    </a:p>
                  </a:txBody>
                  <a:tcPr marL="0" marR="0" marT="0" marB="0" anchor="ctr"/>
                </a:tc>
              </a:tr>
              <a:tr h="337761">
                <a:tc>
                  <a:txBody>
                    <a:bodyPr/>
                    <a:lstStyle/>
                    <a:p>
                      <a:pPr algn="ctr" fontAlgn="b"/>
                      <a:endParaRPr lang="en-US" sz="1200" b="1" i="0" u="none" strike="noStrike" dirty="0">
                        <a:solidFill>
                          <a:srgbClr val="000000"/>
                        </a:solidFill>
                        <a:latin typeface="+mj-lt"/>
                      </a:endParaRPr>
                    </a:p>
                  </a:txBody>
                  <a:tcPr marL="0" marR="0" marT="0" marB="0" anchor="ctr"/>
                </a:tc>
                <a:tc>
                  <a:txBody>
                    <a:bodyPr/>
                    <a:lstStyle/>
                    <a:p>
                      <a:pPr algn="ctr" fontAlgn="b"/>
                      <a:r>
                        <a:rPr lang="en-US" sz="1200" b="1" u="none" strike="noStrike" dirty="0" smtClean="0">
                          <a:latin typeface="+mj-lt"/>
                        </a:rPr>
                        <a:t>1 </a:t>
                      </a:r>
                      <a:endParaRPr lang="en-US" sz="1200" b="1" i="0" u="none" strike="noStrike" dirty="0">
                        <a:solidFill>
                          <a:srgbClr val="000000"/>
                        </a:solidFill>
                        <a:latin typeface="+mj-lt"/>
                      </a:endParaRPr>
                    </a:p>
                  </a:txBody>
                  <a:tcPr marL="0" marR="0" marT="0" marB="0" anchor="ctr"/>
                </a:tc>
                <a:tc>
                  <a:txBody>
                    <a:bodyPr/>
                    <a:lstStyle/>
                    <a:p>
                      <a:pPr algn="ctr" fontAlgn="b"/>
                      <a:r>
                        <a:rPr lang="en-US" sz="1200" b="1" u="none" strike="noStrike" dirty="0" smtClean="0">
                          <a:latin typeface="+mj-lt"/>
                        </a:rPr>
                        <a:t>2 </a:t>
                      </a:r>
                      <a:endParaRPr lang="en-US" sz="1200" b="1" i="0" u="none" strike="noStrike" dirty="0">
                        <a:solidFill>
                          <a:srgbClr val="000000"/>
                        </a:solidFill>
                        <a:latin typeface="+mj-lt"/>
                      </a:endParaRPr>
                    </a:p>
                  </a:txBody>
                  <a:tcPr marL="0" marR="0" marT="0" marB="0" anchor="ctr"/>
                </a:tc>
                <a:tc>
                  <a:txBody>
                    <a:bodyPr/>
                    <a:lstStyle/>
                    <a:p>
                      <a:pPr algn="ctr" fontAlgn="b"/>
                      <a:r>
                        <a:rPr lang="en-US" sz="1200" b="1" u="none" strike="noStrike" dirty="0" smtClean="0">
                          <a:latin typeface="+mj-lt"/>
                        </a:rPr>
                        <a:t>4 </a:t>
                      </a:r>
                      <a:endParaRPr lang="en-US" sz="1200" b="1" i="0" u="none" strike="noStrike" dirty="0">
                        <a:solidFill>
                          <a:srgbClr val="000000"/>
                        </a:solidFill>
                        <a:latin typeface="+mj-lt"/>
                      </a:endParaRPr>
                    </a:p>
                  </a:txBody>
                  <a:tcPr marL="0" marR="0" marT="0" marB="0" anchor="ctr"/>
                </a:tc>
                <a:tc>
                  <a:txBody>
                    <a:bodyPr/>
                    <a:lstStyle/>
                    <a:p>
                      <a:pPr algn="ctr" fontAlgn="b"/>
                      <a:r>
                        <a:rPr lang="en-US" sz="1200" b="1" u="none" strike="noStrike" dirty="0" smtClean="0">
                          <a:latin typeface="+mj-lt"/>
                        </a:rPr>
                        <a:t>8 </a:t>
                      </a:r>
                      <a:endParaRPr lang="en-US" sz="1200" b="1"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Total </a:t>
                      </a:r>
                      <a:endParaRPr lang="en-US" sz="1200" b="1" i="0" u="none" strike="noStrike" dirty="0">
                        <a:solidFill>
                          <a:srgbClr val="000000"/>
                        </a:solidFill>
                        <a:latin typeface="+mj-lt"/>
                      </a:endParaRPr>
                    </a:p>
                  </a:txBody>
                  <a:tcPr marL="0" marR="0" marT="0" marB="0" anchor="ctr"/>
                </a:tc>
              </a:tr>
              <a:tr h="337761">
                <a:tc>
                  <a:txBody>
                    <a:bodyPr/>
                    <a:lstStyle/>
                    <a:p>
                      <a:pPr algn="ctr" fontAlgn="b"/>
                      <a:r>
                        <a:rPr lang="en-US" sz="1200" b="1" u="none" strike="noStrike" dirty="0">
                          <a:latin typeface="+mj-lt"/>
                        </a:rPr>
                        <a:t> SUN </a:t>
                      </a:r>
                      <a:endParaRPr lang="en-US" sz="1200" b="1" i="0" u="none" strike="noStrike" dirty="0">
                        <a:solidFill>
                          <a:srgbClr val="000000"/>
                        </a:solidFill>
                        <a:latin typeface="+mj-lt"/>
                      </a:endParaRPr>
                    </a:p>
                  </a:txBody>
                  <a:tcPr marL="0" marR="0" marT="0" marB="0" anchor="ctr"/>
                </a:tc>
                <a:tc>
                  <a:txBody>
                    <a:bodyPr/>
                    <a:lstStyle/>
                    <a:p>
                      <a:pPr algn="r" fontAlgn="b">
                        <a:tabLst/>
                      </a:pPr>
                      <a:r>
                        <a:rPr lang="en-US" sz="1200" u="none" strike="noStrike" dirty="0" smtClean="0">
                          <a:latin typeface="+mj-lt"/>
                        </a:rPr>
                        <a:t>222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25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21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3 </a:t>
                      </a:r>
                      <a:endParaRPr lang="en-US" sz="1200" b="0"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271 </a:t>
                      </a:r>
                      <a:endParaRPr lang="en-US" sz="1200" b="1" i="0" u="none" strike="noStrike" dirty="0">
                        <a:solidFill>
                          <a:srgbClr val="000000"/>
                        </a:solidFill>
                        <a:latin typeface="+mj-lt"/>
                      </a:endParaRPr>
                    </a:p>
                  </a:txBody>
                  <a:tcPr marL="0" marR="0" marT="0" marB="0" anchor="ctr"/>
                </a:tc>
              </a:tr>
              <a:tr h="266622">
                <a:tc>
                  <a:txBody>
                    <a:bodyPr/>
                    <a:lstStyle/>
                    <a:p>
                      <a:pPr algn="ctr" fontAlgn="b"/>
                      <a:r>
                        <a:rPr lang="en-US" sz="1200" b="1" u="none" strike="noStrike" dirty="0">
                          <a:latin typeface="+mj-lt"/>
                        </a:rPr>
                        <a:t> SAT </a:t>
                      </a:r>
                      <a:endParaRPr lang="en-US" sz="1200" b="1"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201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32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19 </a:t>
                      </a:r>
                      <a:endParaRPr lang="en-US" sz="1200" b="0" i="0" u="none" strike="noStrike" dirty="0">
                        <a:solidFill>
                          <a:srgbClr val="000000"/>
                        </a:solidFill>
                        <a:latin typeface="+mj-lt"/>
                      </a:endParaRPr>
                    </a:p>
                  </a:txBody>
                  <a:tcPr marL="0" marR="0" marT="0" marB="0" anchor="ctr"/>
                </a:tc>
                <a:tc>
                  <a:txBody>
                    <a:bodyPr/>
                    <a:lstStyle/>
                    <a:p>
                      <a:pPr algn="r" fontAlgn="b"/>
                      <a:endParaRPr lang="en-US" sz="1200" b="0"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252 </a:t>
                      </a:r>
                      <a:endParaRPr lang="en-US" sz="1200" b="1" i="0" u="none" strike="noStrike" dirty="0">
                        <a:solidFill>
                          <a:srgbClr val="000000"/>
                        </a:solidFill>
                        <a:latin typeface="+mj-lt"/>
                      </a:endParaRPr>
                    </a:p>
                  </a:txBody>
                  <a:tcPr marL="0" marR="0" marT="0" marB="0" anchor="ctr"/>
                </a:tc>
              </a:tr>
              <a:tr h="337761">
                <a:tc>
                  <a:txBody>
                    <a:bodyPr/>
                    <a:lstStyle/>
                    <a:p>
                      <a:pPr algn="ctr" fontAlgn="b"/>
                      <a:r>
                        <a:rPr lang="en-US" sz="1200" b="1" u="none" strike="noStrike" dirty="0">
                          <a:latin typeface="+mj-lt"/>
                        </a:rPr>
                        <a:t> M-F </a:t>
                      </a:r>
                      <a:endParaRPr lang="en-US" sz="1200" b="1"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1,122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141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110 </a:t>
                      </a:r>
                      <a:endParaRPr lang="en-US" sz="1200" b="0" i="0" u="none" strike="noStrike" dirty="0">
                        <a:solidFill>
                          <a:srgbClr val="000000"/>
                        </a:solidFill>
                        <a:latin typeface="+mj-lt"/>
                      </a:endParaRPr>
                    </a:p>
                  </a:txBody>
                  <a:tcPr marL="0" marR="0" marT="0" marB="0" anchor="ctr"/>
                </a:tc>
                <a:tc>
                  <a:txBody>
                    <a:bodyPr/>
                    <a:lstStyle/>
                    <a:p>
                      <a:pPr algn="r" fontAlgn="b"/>
                      <a:r>
                        <a:rPr lang="en-US" sz="1200" u="none" strike="noStrike" dirty="0" smtClean="0">
                          <a:latin typeface="+mj-lt"/>
                        </a:rPr>
                        <a:t>53 </a:t>
                      </a:r>
                      <a:endParaRPr lang="en-US" sz="1200" b="0"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1,426 </a:t>
                      </a:r>
                      <a:endParaRPr lang="en-US" sz="1200" b="1" i="0" u="none" strike="noStrike" dirty="0">
                        <a:solidFill>
                          <a:srgbClr val="000000"/>
                        </a:solidFill>
                        <a:latin typeface="+mj-lt"/>
                      </a:endParaRPr>
                    </a:p>
                  </a:txBody>
                  <a:tcPr marL="0" marR="0" marT="0" marB="0" anchor="ctr"/>
                </a:tc>
              </a:tr>
              <a:tr h="337761">
                <a:tc>
                  <a:txBody>
                    <a:bodyPr/>
                    <a:lstStyle/>
                    <a:p>
                      <a:pPr algn="ctr" fontAlgn="b"/>
                      <a:r>
                        <a:rPr lang="en-US" sz="1200" b="1" u="none" strike="noStrike" dirty="0">
                          <a:latin typeface="+mj-lt"/>
                        </a:rPr>
                        <a:t> </a:t>
                      </a:r>
                      <a:r>
                        <a:rPr lang="en-US" sz="1200" b="1" u="none" strike="noStrike" dirty="0" smtClean="0">
                          <a:latin typeface="+mj-lt"/>
                        </a:rPr>
                        <a:t>Total </a:t>
                      </a:r>
                      <a:endParaRPr lang="en-US" sz="1200" b="1"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1,545 </a:t>
                      </a:r>
                      <a:endParaRPr lang="en-US" sz="1200" b="1"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198 </a:t>
                      </a:r>
                      <a:endParaRPr lang="en-US" sz="1200" b="1"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150 </a:t>
                      </a:r>
                      <a:endParaRPr lang="en-US" sz="1200" b="1"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56 </a:t>
                      </a:r>
                      <a:endParaRPr lang="en-US" sz="1200" b="1" i="0" u="none" strike="noStrike" dirty="0">
                        <a:solidFill>
                          <a:srgbClr val="000000"/>
                        </a:solidFill>
                        <a:latin typeface="+mj-lt"/>
                      </a:endParaRPr>
                    </a:p>
                  </a:txBody>
                  <a:tcPr marL="0" marR="0" marT="0" marB="0" anchor="ctr"/>
                </a:tc>
                <a:tc>
                  <a:txBody>
                    <a:bodyPr/>
                    <a:lstStyle/>
                    <a:p>
                      <a:pPr algn="r" fontAlgn="b"/>
                      <a:r>
                        <a:rPr lang="en-US" sz="1200" b="1" u="none" strike="noStrike" dirty="0" smtClean="0">
                          <a:latin typeface="+mj-lt"/>
                        </a:rPr>
                        <a:t>1,949 </a:t>
                      </a:r>
                      <a:endParaRPr lang="en-US" sz="1200" b="1" i="0" u="none" strike="noStrike" dirty="0">
                        <a:solidFill>
                          <a:srgbClr val="000000"/>
                        </a:solidFill>
                        <a:latin typeface="+mj-lt"/>
                      </a:endParaRPr>
                    </a:p>
                  </a:txBody>
                  <a:tcPr marL="0" marR="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503074097"/>
              </p:ext>
            </p:extLst>
          </p:nvPr>
        </p:nvGraphicFramePr>
        <p:xfrm>
          <a:off x="5943600" y="4495801"/>
          <a:ext cx="2971801" cy="1752599"/>
        </p:xfrm>
        <a:graphic>
          <a:graphicData uri="http://schemas.openxmlformats.org/drawingml/2006/table">
            <a:tbl>
              <a:tblPr firstRow="1" lastRow="1">
                <a:tableStyleId>{3C2FFA5D-87B4-456A-9821-1D502468CF0F}</a:tableStyleId>
              </a:tblPr>
              <a:tblGrid>
                <a:gridCol w="653463"/>
                <a:gridCol w="560113"/>
                <a:gridCol w="458066"/>
                <a:gridCol w="384723"/>
                <a:gridCol w="457718"/>
                <a:gridCol w="457718"/>
              </a:tblGrid>
              <a:tr h="350718">
                <a:tc gridSpan="6">
                  <a:txBody>
                    <a:bodyPr/>
                    <a:lstStyle/>
                    <a:p>
                      <a:pPr marL="0" algn="ctr" rtl="0" eaLnBrk="1" fontAlgn="b" latinLnBrk="0" hangingPunct="1"/>
                      <a:r>
                        <a:rPr kumimoji="0" lang="en-US" sz="1100" b="1" u="none" strike="noStrike" kern="1200" dirty="0" smtClean="0">
                          <a:solidFill>
                            <a:schemeClr val="lt1"/>
                          </a:solidFill>
                          <a:latin typeface="+mj-lt"/>
                          <a:ea typeface="+mn-ea"/>
                          <a:cs typeface="+mn-cs"/>
                        </a:rPr>
                        <a:t> 2013</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r" rtl="0" eaLnBrk="1" fontAlgn="b" latinLnBrk="0" hangingPunct="1"/>
                      <a:endParaRPr kumimoji="0" lang="en-US" sz="1800" b="1" u="none" strike="noStrike" kern="1200" dirty="0" smtClean="0">
                        <a:solidFill>
                          <a:schemeClr val="lt1"/>
                        </a:solidFill>
                        <a:latin typeface="+mj-lt"/>
                        <a:ea typeface="+mn-ea"/>
                        <a:cs typeface="+mn-cs"/>
                      </a:endParaRPr>
                    </a:p>
                  </a:txBody>
                  <a:tcPr marL="0" marR="0" marT="0" marB="0" anchor="b"/>
                </a:tc>
                <a:tc hMerge="1">
                  <a:txBody>
                    <a:bodyPr/>
                    <a:lstStyle/>
                    <a:p>
                      <a:pPr marL="0" algn="r" rtl="0" eaLnBrk="1" fontAlgn="b" latinLnBrk="0" hangingPunct="1"/>
                      <a:endParaRPr kumimoji="0" lang="en-US" sz="1800" b="1" u="none" strike="noStrike" kern="1200" dirty="0" smtClean="0">
                        <a:solidFill>
                          <a:schemeClr val="dk1"/>
                        </a:solidFill>
                        <a:latin typeface="+mj-lt"/>
                        <a:ea typeface="+mn-ea"/>
                        <a:cs typeface="+mn-cs"/>
                      </a:endParaRPr>
                    </a:p>
                  </a:txBody>
                  <a:tcPr marL="0" marR="0" marT="0" marB="0" anchor="b"/>
                </a:tc>
              </a:tr>
              <a:tr h="292265">
                <a:tc>
                  <a:txBody>
                    <a:bodyPr/>
                    <a:lstStyle/>
                    <a:p>
                      <a:pPr algn="ctr" fontAlgn="b"/>
                      <a:endParaRPr lang="en-US" sz="1100" b="1" i="0" u="none" strike="noStrike" dirty="0">
                        <a:solidFill>
                          <a:srgbClr val="000000"/>
                        </a:solidFill>
                        <a:latin typeface="+mj-lt"/>
                      </a:endParaRPr>
                    </a:p>
                  </a:txBody>
                  <a:tcPr marL="0" marR="0" marT="0" marB="0" anchor="ctr"/>
                </a:tc>
                <a:tc>
                  <a:txBody>
                    <a:bodyPr/>
                    <a:lstStyle/>
                    <a:p>
                      <a:pPr algn="ctr" fontAlgn="b"/>
                      <a:r>
                        <a:rPr lang="en-US" sz="1100" b="1" u="none" strike="noStrike" dirty="0" smtClean="0">
                          <a:latin typeface="+mj-lt"/>
                        </a:rPr>
                        <a:t>1 </a:t>
                      </a:r>
                      <a:endParaRPr lang="en-US" sz="1100" b="1" i="0" u="none" strike="noStrike" dirty="0">
                        <a:solidFill>
                          <a:srgbClr val="000000"/>
                        </a:solidFill>
                        <a:latin typeface="+mj-lt"/>
                      </a:endParaRPr>
                    </a:p>
                  </a:txBody>
                  <a:tcPr marL="0" marR="0" marT="0" marB="0" anchor="ctr"/>
                </a:tc>
                <a:tc>
                  <a:txBody>
                    <a:bodyPr/>
                    <a:lstStyle/>
                    <a:p>
                      <a:pPr algn="ctr" fontAlgn="b"/>
                      <a:r>
                        <a:rPr lang="en-US" sz="1100" b="1" u="none" strike="noStrike" dirty="0" smtClean="0">
                          <a:latin typeface="+mj-lt"/>
                        </a:rPr>
                        <a:t>2 </a:t>
                      </a:r>
                      <a:endParaRPr lang="en-US" sz="1100" b="1" i="0" u="none" strike="noStrike" dirty="0">
                        <a:solidFill>
                          <a:srgbClr val="000000"/>
                        </a:solidFill>
                        <a:latin typeface="+mj-lt"/>
                      </a:endParaRPr>
                    </a:p>
                  </a:txBody>
                  <a:tcPr marL="0" marR="0" marT="0" marB="0" anchor="ctr"/>
                </a:tc>
                <a:tc>
                  <a:txBody>
                    <a:bodyPr/>
                    <a:lstStyle/>
                    <a:p>
                      <a:pPr algn="ctr" fontAlgn="b"/>
                      <a:r>
                        <a:rPr lang="en-US" sz="1100" b="1" u="none" strike="noStrike" dirty="0" smtClean="0">
                          <a:latin typeface="+mj-lt"/>
                        </a:rPr>
                        <a:t>4 </a:t>
                      </a:r>
                      <a:endParaRPr lang="en-US" sz="1100" b="1" i="0" u="none" strike="noStrike" dirty="0">
                        <a:solidFill>
                          <a:srgbClr val="000000"/>
                        </a:solidFill>
                        <a:latin typeface="+mj-lt"/>
                      </a:endParaRPr>
                    </a:p>
                  </a:txBody>
                  <a:tcPr marL="0" marR="0" marT="0" marB="0" anchor="ctr"/>
                </a:tc>
                <a:tc>
                  <a:txBody>
                    <a:bodyPr/>
                    <a:lstStyle/>
                    <a:p>
                      <a:pPr algn="ctr" fontAlgn="b"/>
                      <a:r>
                        <a:rPr lang="en-US" sz="1100" b="1" u="none" strike="noStrike" dirty="0" smtClean="0">
                          <a:latin typeface="+mj-lt"/>
                        </a:rPr>
                        <a:t>8 </a:t>
                      </a:r>
                      <a:endParaRPr lang="en-US" sz="1100" b="1" i="0" u="none" strike="noStrike" dirty="0">
                        <a:solidFill>
                          <a:srgbClr val="000000"/>
                        </a:solidFill>
                        <a:latin typeface="+mj-lt"/>
                      </a:endParaRPr>
                    </a:p>
                  </a:txBody>
                  <a:tcPr marL="0" marR="0" marT="0" marB="0" anchor="ctr"/>
                </a:tc>
                <a:tc>
                  <a:txBody>
                    <a:bodyPr/>
                    <a:lstStyle/>
                    <a:p>
                      <a:pPr algn="r" fontAlgn="b"/>
                      <a:r>
                        <a:rPr lang="en-US" sz="1100" b="1" u="none" strike="noStrike" dirty="0" smtClean="0">
                          <a:latin typeface="+mj-lt"/>
                        </a:rPr>
                        <a:t>Total </a:t>
                      </a:r>
                      <a:endParaRPr lang="en-US" sz="1100" b="1" i="0" u="none" strike="noStrike" dirty="0">
                        <a:solidFill>
                          <a:srgbClr val="000000"/>
                        </a:solidFill>
                        <a:latin typeface="+mj-lt"/>
                      </a:endParaRPr>
                    </a:p>
                  </a:txBody>
                  <a:tcPr marL="0" marR="0" marT="0" marB="0" anchor="ctr"/>
                </a:tc>
              </a:tr>
              <a:tr h="277404">
                <a:tc>
                  <a:txBody>
                    <a:bodyPr/>
                    <a:lstStyle/>
                    <a:p>
                      <a:pPr marL="0" algn="ctr" rtl="0" eaLnBrk="1" fontAlgn="b" latinLnBrk="0" hangingPunct="1"/>
                      <a:r>
                        <a:rPr kumimoji="0" lang="en-US" sz="1100" b="1" u="none" strike="noStrike" kern="1200" dirty="0" smtClean="0">
                          <a:solidFill>
                            <a:schemeClr val="dk1"/>
                          </a:solidFill>
                          <a:latin typeface="+mj-lt"/>
                          <a:ea typeface="+mn-ea"/>
                          <a:cs typeface="+mn-cs"/>
                        </a:rPr>
                        <a:t> SUN </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11%</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0%</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14%</a:t>
                      </a:r>
                    </a:p>
                  </a:txBody>
                  <a:tcPr marL="0" marR="0" marT="0" marB="0" anchor="ctr"/>
                </a:tc>
              </a:tr>
              <a:tr h="277404">
                <a:tc>
                  <a:txBody>
                    <a:bodyPr/>
                    <a:lstStyle/>
                    <a:p>
                      <a:pPr marL="0" algn="ctr" rtl="0" eaLnBrk="1" fontAlgn="b" latinLnBrk="0" hangingPunct="1"/>
                      <a:r>
                        <a:rPr kumimoji="0" lang="en-US" sz="1100" b="1" u="none" strike="noStrike" kern="1200" dirty="0" smtClean="0">
                          <a:solidFill>
                            <a:schemeClr val="dk1"/>
                          </a:solidFill>
                          <a:latin typeface="+mj-lt"/>
                          <a:ea typeface="+mn-ea"/>
                          <a:cs typeface="+mn-cs"/>
                        </a:rPr>
                        <a:t> SAT </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10%</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2%</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0%</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13%</a:t>
                      </a:r>
                    </a:p>
                  </a:txBody>
                  <a:tcPr marL="0" marR="0" marT="0" marB="0" anchor="ctr"/>
                </a:tc>
              </a:tr>
              <a:tr h="277404">
                <a:tc>
                  <a:txBody>
                    <a:bodyPr/>
                    <a:lstStyle/>
                    <a:p>
                      <a:pPr marL="0" algn="ctr" rtl="0" eaLnBrk="1" fontAlgn="b" latinLnBrk="0" hangingPunct="1"/>
                      <a:r>
                        <a:rPr kumimoji="0" lang="en-US" sz="1100" b="1" u="none" strike="noStrike" kern="1200" dirty="0" smtClean="0">
                          <a:solidFill>
                            <a:schemeClr val="dk1"/>
                          </a:solidFill>
                          <a:latin typeface="+mj-lt"/>
                          <a:ea typeface="+mn-ea"/>
                          <a:cs typeface="+mn-cs"/>
                        </a:rPr>
                        <a:t> M-F </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58%</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7%</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6%</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3%</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73%</a:t>
                      </a:r>
                    </a:p>
                  </a:txBody>
                  <a:tcPr marL="0" marR="0" marT="0" marB="0" anchor="ctr"/>
                </a:tc>
              </a:tr>
              <a:tr h="277404">
                <a:tc>
                  <a:txBody>
                    <a:bodyPr/>
                    <a:lstStyle/>
                    <a:p>
                      <a:pPr marL="0" algn="ctr" rtl="0" eaLnBrk="1" fontAlgn="b" latinLnBrk="0" hangingPunct="1"/>
                      <a:r>
                        <a:rPr kumimoji="0" lang="en-US" sz="1100" b="1" u="none" strike="noStrike" kern="1200" dirty="0" smtClean="0">
                          <a:solidFill>
                            <a:schemeClr val="dk1"/>
                          </a:solidFill>
                          <a:latin typeface="+mj-lt"/>
                          <a:ea typeface="+mn-ea"/>
                          <a:cs typeface="+mn-cs"/>
                        </a:rPr>
                        <a:t>Total </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79%</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10%</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8%</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3%</a:t>
                      </a:r>
                    </a:p>
                  </a:txBody>
                  <a:tcPr marL="0" marR="0" marT="0" marB="0" anchor="ctr"/>
                </a:tc>
                <a:tc>
                  <a:txBody>
                    <a:bodyPr/>
                    <a:lstStyle/>
                    <a:p>
                      <a:pPr marL="0" algn="r" rtl="0" eaLnBrk="1" fontAlgn="b" latinLnBrk="0" hangingPunct="1"/>
                      <a:r>
                        <a:rPr kumimoji="0" lang="en-US" sz="1100" b="1" u="none" strike="noStrike" kern="1200" dirty="0" smtClean="0">
                          <a:solidFill>
                            <a:schemeClr val="dk1"/>
                          </a:solidFill>
                          <a:latin typeface="+mj-lt"/>
                          <a:ea typeface="+mn-ea"/>
                          <a:cs typeface="+mn-cs"/>
                        </a:rPr>
                        <a:t>100%</a:t>
                      </a:r>
                    </a:p>
                  </a:txBody>
                  <a:tcPr marL="0" marR="0" marT="0" marB="0" anchor="ctr"/>
                </a:tc>
              </a:tr>
            </a:tbl>
          </a:graphicData>
        </a:graphic>
      </p:graphicFrame>
      <p:sp>
        <p:nvSpPr>
          <p:cNvPr id="2" name="TextBox 1"/>
          <p:cNvSpPr txBox="1"/>
          <p:nvPr/>
        </p:nvSpPr>
        <p:spPr>
          <a:xfrm>
            <a:off x="1371600" y="381000"/>
            <a:ext cx="6019800" cy="646331"/>
          </a:xfrm>
          <a:prstGeom prst="rect">
            <a:avLst/>
          </a:prstGeom>
          <a:noFill/>
        </p:spPr>
        <p:txBody>
          <a:bodyPr wrap="square" rtlCol="0">
            <a:spAutoFit/>
          </a:bodyPr>
          <a:lstStyle/>
          <a:p>
            <a:r>
              <a:rPr lang="en-US" sz="3600" dirty="0" smtClean="0"/>
              <a:t>Rows by Boat Type and Day</a:t>
            </a:r>
            <a:endParaRPr lang="en-US" sz="3600" dirty="0"/>
          </a:p>
        </p:txBody>
      </p:sp>
    </p:spTree>
    <p:extLst>
      <p:ext uri="{BB962C8B-B14F-4D97-AF65-F5344CB8AC3E}">
        <p14:creationId xmlns:p14="http://schemas.microsoft.com/office/powerpoint/2010/main" xmlns="" val="2388795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431890642"/>
              </p:ext>
            </p:extLst>
          </p:nvPr>
        </p:nvGraphicFramePr>
        <p:xfrm>
          <a:off x="304799" y="381000"/>
          <a:ext cx="5943600" cy="1333500"/>
        </p:xfrm>
        <a:graphic>
          <a:graphicData uri="http://schemas.openxmlformats.org/drawingml/2006/table">
            <a:tbl>
              <a:tblPr firstRow="1" lastRow="1">
                <a:tableStyleId>{3C2FFA5D-87B4-456A-9821-1D502468CF0F}</a:tableStyleId>
              </a:tblPr>
              <a:tblGrid>
                <a:gridCol w="1241193"/>
                <a:gridCol w="938463"/>
                <a:gridCol w="938463"/>
                <a:gridCol w="941827"/>
                <a:gridCol w="941827"/>
                <a:gridCol w="941827"/>
              </a:tblGrid>
              <a:tr h="266700">
                <a:tc gridSpan="6">
                  <a:txBody>
                    <a:bodyPr/>
                    <a:lstStyle/>
                    <a:p>
                      <a:pPr algn="ctr" fontAlgn="b"/>
                      <a:r>
                        <a:rPr lang="en-US" sz="1400" u="none" strike="noStrike" dirty="0"/>
                        <a:t>Total Boat Time on Water, Days</a:t>
                      </a:r>
                      <a:endParaRPr lang="en-US" sz="1400" b="0" i="0" u="none" strike="noStrike" dirty="0">
                        <a:solidFill>
                          <a:srgbClr val="000000"/>
                        </a:solidFill>
                        <a:latin typeface="Franklin Gothic Heavy"/>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r" fontAlgn="b"/>
                      <a:endParaRPr lang="en-US" sz="1100" b="0" i="0" u="none" strike="noStrike" dirty="0">
                        <a:solidFill>
                          <a:srgbClr val="000000"/>
                        </a:solidFill>
                        <a:latin typeface="Calibri"/>
                      </a:endParaRPr>
                    </a:p>
                  </a:txBody>
                  <a:tcPr marL="0" marR="0" marT="0" marB="0" anchor="b"/>
                </a:tc>
                <a:tc hMerge="1">
                  <a:txBody>
                    <a:bodyPr/>
                    <a:lstStyle/>
                    <a:p>
                      <a:pPr algn="r" fontAlgn="b"/>
                      <a:endParaRPr lang="en-US" sz="1100" b="0" i="0" u="none" strike="noStrike" dirty="0">
                        <a:solidFill>
                          <a:srgbClr val="000000"/>
                        </a:solidFill>
                        <a:latin typeface="Calibri"/>
                      </a:endParaRPr>
                    </a:p>
                  </a:txBody>
                  <a:tcPr marL="0" marR="0" marT="0" marB="0" anchor="b"/>
                </a:tc>
                <a:tc hMerge="1">
                  <a:txBody>
                    <a:bodyPr/>
                    <a:lstStyle/>
                    <a:p>
                      <a:pPr algn="r" fontAlgn="b"/>
                      <a:endParaRPr lang="en-US" sz="1100" b="0" i="0" u="none" strike="noStrike" dirty="0">
                        <a:solidFill>
                          <a:srgbClr val="000000"/>
                        </a:solidFill>
                        <a:latin typeface="Calibri"/>
                      </a:endParaRPr>
                    </a:p>
                  </a:txBody>
                  <a:tcPr marL="0" marR="0" marT="0" marB="0" anchor="b"/>
                </a:tc>
              </a:tr>
              <a:tr h="190500">
                <a:tc>
                  <a:txBody>
                    <a:bodyPr/>
                    <a:lstStyle/>
                    <a:p>
                      <a:pPr algn="l" fontAlgn="b"/>
                      <a:endParaRPr lang="en-US" sz="1200" b="1" i="0" u="none" strike="noStrike" dirty="0">
                        <a:solidFill>
                          <a:srgbClr val="000000"/>
                        </a:solidFill>
                        <a:latin typeface="Calibri"/>
                      </a:endParaRPr>
                    </a:p>
                  </a:txBody>
                  <a:tcPr marL="0" marR="0" marT="0" marB="0" anchor="b"/>
                </a:tc>
                <a:tc>
                  <a:txBody>
                    <a:bodyPr/>
                    <a:lstStyle/>
                    <a:p>
                      <a:pPr algn="r" fontAlgn="b"/>
                      <a:r>
                        <a:rPr lang="en-US" sz="1400" u="none" strike="noStrike" dirty="0"/>
                        <a:t>1</a:t>
                      </a:r>
                      <a:endParaRPr lang="en-US" sz="1400" b="1" i="0" u="none" strike="noStrike" dirty="0">
                        <a:solidFill>
                          <a:srgbClr val="000000"/>
                        </a:solidFill>
                        <a:latin typeface="Calibri"/>
                      </a:endParaRPr>
                    </a:p>
                  </a:txBody>
                  <a:tcPr marL="0" marR="0" marT="0" marB="0" anchor="b"/>
                </a:tc>
                <a:tc>
                  <a:txBody>
                    <a:bodyPr/>
                    <a:lstStyle/>
                    <a:p>
                      <a:pPr algn="r" fontAlgn="b"/>
                      <a:r>
                        <a:rPr lang="en-US" sz="1400" u="none" strike="noStrike"/>
                        <a:t>2</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4</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8</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dirty="0"/>
                        <a:t>Grand Total</a:t>
                      </a:r>
                      <a:endParaRPr lang="en-US" sz="1400" b="1" i="0" u="none" strike="noStrike" dirty="0">
                        <a:solidFill>
                          <a:srgbClr val="000000"/>
                        </a:solidFill>
                        <a:latin typeface="Calibri"/>
                      </a:endParaRPr>
                    </a:p>
                  </a:txBody>
                  <a:tcPr marL="0" marR="0" marT="0" marB="0" anchor="b"/>
                </a:tc>
              </a:tr>
              <a:tr h="190500">
                <a:tc>
                  <a:txBody>
                    <a:bodyPr/>
                    <a:lstStyle/>
                    <a:p>
                      <a:pPr algn="l" fontAlgn="b"/>
                      <a:r>
                        <a:rPr lang="en-US" sz="1200" u="none" strike="noStrike" dirty="0"/>
                        <a:t>SUN</a:t>
                      </a:r>
                      <a:endParaRPr lang="en-US" sz="1200" b="0" i="0" u="none" strike="noStrike" dirty="0">
                        <a:solidFill>
                          <a:srgbClr val="000000"/>
                        </a:solidFill>
                        <a:latin typeface="Calibri"/>
                      </a:endParaRPr>
                    </a:p>
                  </a:txBody>
                  <a:tcPr marL="0" marR="0" marT="0" marB="0" anchor="b"/>
                </a:tc>
                <a:tc>
                  <a:txBody>
                    <a:bodyPr/>
                    <a:lstStyle/>
                    <a:p>
                      <a:pPr algn="r" fontAlgn="b"/>
                      <a:r>
                        <a:rPr lang="en-US" sz="1400" b="0" i="0" u="none" strike="noStrike" dirty="0" smtClean="0">
                          <a:solidFill>
                            <a:srgbClr val="000000"/>
                          </a:solidFill>
                          <a:latin typeface="Calibri"/>
                        </a:rPr>
                        <a:t>9.52 </a:t>
                      </a:r>
                      <a:endParaRPr lang="en-US" sz="1400" b="0" i="0" u="none" strike="noStrike" dirty="0">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     1.28 </a:t>
                      </a:r>
                    </a:p>
                  </a:txBody>
                  <a:tcPr marL="0" marR="0" marT="0" marB="0" anchor="b"/>
                </a:tc>
                <a:tc>
                  <a:txBody>
                    <a:bodyPr/>
                    <a:lstStyle/>
                    <a:p>
                      <a:pPr algn="r" fontAlgn="b"/>
                      <a:r>
                        <a:rPr lang="en-US" sz="1400" b="0" i="0" u="none" strike="noStrike">
                          <a:solidFill>
                            <a:srgbClr val="000000"/>
                          </a:solidFill>
                          <a:latin typeface="Calibri"/>
                        </a:rPr>
                        <a:t>     0.54 </a:t>
                      </a:r>
                    </a:p>
                  </a:txBody>
                  <a:tcPr marL="0" marR="0" marT="0" marB="0" anchor="b"/>
                </a:tc>
                <a:tc>
                  <a:txBody>
                    <a:bodyPr/>
                    <a:lstStyle/>
                    <a:p>
                      <a:pPr algn="r" fontAlgn="b"/>
                      <a:r>
                        <a:rPr lang="en-US" sz="1400" b="0" i="0" u="none" strike="noStrike">
                          <a:solidFill>
                            <a:srgbClr val="000000"/>
                          </a:solidFill>
                          <a:latin typeface="Calibri"/>
                        </a:rPr>
                        <a:t>     0.31 </a:t>
                      </a:r>
                    </a:p>
                  </a:txBody>
                  <a:tcPr marL="0" marR="0" marT="0" marB="0" anchor="b"/>
                </a:tc>
                <a:tc>
                  <a:txBody>
                    <a:bodyPr/>
                    <a:lstStyle/>
                    <a:p>
                      <a:pPr algn="r" fontAlgn="b"/>
                      <a:r>
                        <a:rPr lang="en-US" sz="1400" b="0" i="0" u="none" strike="noStrike">
                          <a:solidFill>
                            <a:srgbClr val="000000"/>
                          </a:solidFill>
                          <a:latin typeface="Calibri"/>
                        </a:rPr>
                        <a:t>             11.65 </a:t>
                      </a:r>
                    </a:p>
                  </a:txBody>
                  <a:tcPr marL="0" marR="0" marT="0" marB="0" anchor="b"/>
                </a:tc>
              </a:tr>
              <a:tr h="190500">
                <a:tc>
                  <a:txBody>
                    <a:bodyPr/>
                    <a:lstStyle/>
                    <a:p>
                      <a:pPr algn="l" fontAlgn="b"/>
                      <a:r>
                        <a:rPr lang="en-US" sz="1200" u="none" strike="noStrike" dirty="0"/>
                        <a:t>SAT</a:t>
                      </a:r>
                      <a:endParaRPr lang="en-US" sz="1200" b="0" i="0" u="none" strike="noStrike" dirty="0">
                        <a:solidFill>
                          <a:srgbClr val="000000"/>
                        </a:solidFill>
                        <a:latin typeface="Calibri"/>
                      </a:endParaRPr>
                    </a:p>
                  </a:txBody>
                  <a:tcPr marL="0" marR="0" marT="0" marB="0" anchor="b"/>
                </a:tc>
                <a:tc>
                  <a:txBody>
                    <a:bodyPr/>
                    <a:lstStyle/>
                    <a:p>
                      <a:pPr algn="r" fontAlgn="b"/>
                      <a:r>
                        <a:rPr lang="en-US" sz="1400" b="0" i="0" u="none" strike="noStrike" dirty="0" smtClean="0">
                          <a:solidFill>
                            <a:srgbClr val="000000"/>
                          </a:solidFill>
                          <a:latin typeface="Calibri"/>
                        </a:rPr>
                        <a:t>16.08 </a:t>
                      </a:r>
                      <a:endParaRPr lang="en-US" sz="1400" b="0" i="0" u="none" strike="noStrike" dirty="0">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     1.54 </a:t>
                      </a:r>
                    </a:p>
                  </a:txBody>
                  <a:tcPr marL="0" marR="0" marT="0" marB="0" anchor="b"/>
                </a:tc>
                <a:tc>
                  <a:txBody>
                    <a:bodyPr/>
                    <a:lstStyle/>
                    <a:p>
                      <a:pPr algn="r" fontAlgn="b"/>
                      <a:r>
                        <a:rPr lang="en-US" sz="1400" b="0" i="0" u="none" strike="noStrike">
                          <a:solidFill>
                            <a:srgbClr val="000000"/>
                          </a:solidFill>
                          <a:latin typeface="Calibri"/>
                        </a:rPr>
                        <a:t>     0.89 </a:t>
                      </a:r>
                    </a:p>
                  </a:txBody>
                  <a:tcPr marL="0" marR="0" marT="0" marB="0" anchor="b"/>
                </a:tc>
                <a:tc>
                  <a:txBody>
                    <a:bodyPr/>
                    <a:lstStyle/>
                    <a:p>
                      <a:pPr algn="r" fontAlgn="b"/>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a:solidFill>
                            <a:srgbClr val="000000"/>
                          </a:solidFill>
                          <a:latin typeface="Calibri"/>
                        </a:rPr>
                        <a:t>             18.51 </a:t>
                      </a:r>
                    </a:p>
                  </a:txBody>
                  <a:tcPr marL="0" marR="0" marT="0" marB="0" anchor="b"/>
                </a:tc>
              </a:tr>
              <a:tr h="190500">
                <a:tc>
                  <a:txBody>
                    <a:bodyPr/>
                    <a:lstStyle/>
                    <a:p>
                      <a:pPr algn="l" fontAlgn="b"/>
                      <a:r>
                        <a:rPr lang="en-US" sz="1200" u="none" strike="noStrike" dirty="0"/>
                        <a:t>M-F</a:t>
                      </a:r>
                      <a:endParaRPr lang="en-US" sz="1200" b="0" i="0" u="none" strike="noStrike" dirty="0">
                        <a:solidFill>
                          <a:srgbClr val="000000"/>
                        </a:solidFill>
                        <a:latin typeface="Calibri"/>
                      </a:endParaRPr>
                    </a:p>
                  </a:txBody>
                  <a:tcPr marL="0" marR="0" marT="0" marB="0" anchor="b"/>
                </a:tc>
                <a:tc>
                  <a:txBody>
                    <a:bodyPr/>
                    <a:lstStyle/>
                    <a:p>
                      <a:pPr algn="r" fontAlgn="b"/>
                      <a:r>
                        <a:rPr lang="en-US" sz="1400" b="0" i="0" u="none" strike="noStrike" dirty="0" smtClean="0">
                          <a:solidFill>
                            <a:srgbClr val="000000"/>
                          </a:solidFill>
                          <a:latin typeface="Calibri"/>
                        </a:rPr>
                        <a:t>89.82 </a:t>
                      </a:r>
                      <a:endParaRPr lang="en-US" sz="1400" b="0" i="0" u="none" strike="noStrike" dirty="0">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     7.74 </a:t>
                      </a:r>
                    </a:p>
                  </a:txBody>
                  <a:tcPr marL="0" marR="0" marT="0" marB="0" anchor="b"/>
                </a:tc>
                <a:tc>
                  <a:txBody>
                    <a:bodyPr/>
                    <a:lstStyle/>
                    <a:p>
                      <a:pPr algn="r" fontAlgn="b"/>
                      <a:r>
                        <a:rPr lang="en-US" sz="1400" b="0" i="0" u="none" strike="noStrike" dirty="0">
                          <a:solidFill>
                            <a:srgbClr val="000000"/>
                          </a:solidFill>
                          <a:latin typeface="Calibri"/>
                        </a:rPr>
                        <a:t>     5.58 </a:t>
                      </a:r>
                    </a:p>
                  </a:txBody>
                  <a:tcPr marL="0" marR="0" marT="0" marB="0" anchor="b"/>
                </a:tc>
                <a:tc>
                  <a:txBody>
                    <a:bodyPr/>
                    <a:lstStyle/>
                    <a:p>
                      <a:pPr algn="r" fontAlgn="b"/>
                      <a:r>
                        <a:rPr lang="en-US" sz="1400" b="0" i="0" u="none" strike="noStrike" dirty="0">
                          <a:solidFill>
                            <a:srgbClr val="000000"/>
                          </a:solidFill>
                          <a:latin typeface="Calibri"/>
                        </a:rPr>
                        <a:t>     2.61 </a:t>
                      </a:r>
                    </a:p>
                  </a:txBody>
                  <a:tcPr marL="0" marR="0" marT="0" marB="0" anchor="b"/>
                </a:tc>
                <a:tc>
                  <a:txBody>
                    <a:bodyPr/>
                    <a:lstStyle/>
                    <a:p>
                      <a:pPr algn="r" fontAlgn="b"/>
                      <a:r>
                        <a:rPr lang="en-US" sz="1400" b="0" i="0" u="none" strike="noStrike">
                          <a:solidFill>
                            <a:srgbClr val="000000"/>
                          </a:solidFill>
                          <a:latin typeface="Calibri"/>
                        </a:rPr>
                        <a:t>          105.74 </a:t>
                      </a:r>
                    </a:p>
                  </a:txBody>
                  <a:tcPr marL="0" marR="0" marT="0" marB="0" anchor="b"/>
                </a:tc>
              </a:tr>
              <a:tr h="190500">
                <a:tc>
                  <a:txBody>
                    <a:bodyPr/>
                    <a:lstStyle/>
                    <a:p>
                      <a:pPr algn="l" fontAlgn="b"/>
                      <a:r>
                        <a:rPr lang="en-US" sz="1200" u="none" strike="noStrike" dirty="0"/>
                        <a:t>Grand Total</a:t>
                      </a:r>
                      <a:endParaRPr lang="en-US" sz="1200" b="1" i="0" u="none" strike="noStrike" dirty="0">
                        <a:solidFill>
                          <a:srgbClr val="000000"/>
                        </a:solidFill>
                        <a:latin typeface="Calibri"/>
                      </a:endParaRPr>
                    </a:p>
                  </a:txBody>
                  <a:tcPr marL="0" marR="0" marT="0" marB="0" anchor="b"/>
                </a:tc>
                <a:tc>
                  <a:txBody>
                    <a:bodyPr/>
                    <a:lstStyle/>
                    <a:p>
                      <a:pPr algn="r" fontAlgn="b"/>
                      <a:r>
                        <a:rPr lang="en-US" sz="1400" b="1" i="0" u="none" strike="noStrike" dirty="0" smtClean="0">
                          <a:solidFill>
                            <a:srgbClr val="000000"/>
                          </a:solidFill>
                          <a:latin typeface="Calibri"/>
                        </a:rPr>
                        <a:t>115.42 </a:t>
                      </a:r>
                      <a:endParaRPr lang="en-US" sz="1400" b="1" i="0" u="none" strike="noStrike" dirty="0">
                        <a:solidFill>
                          <a:srgbClr val="000000"/>
                        </a:solidFill>
                        <a:latin typeface="Calibri"/>
                      </a:endParaRPr>
                    </a:p>
                  </a:txBody>
                  <a:tcPr marL="0" marR="0" marT="0" marB="0" anchor="b"/>
                </a:tc>
                <a:tc>
                  <a:txBody>
                    <a:bodyPr/>
                    <a:lstStyle/>
                    <a:p>
                      <a:pPr algn="r" fontAlgn="b"/>
                      <a:r>
                        <a:rPr lang="en-US" sz="1400" b="1" i="0" u="none" strike="noStrike" dirty="0">
                          <a:solidFill>
                            <a:srgbClr val="000000"/>
                          </a:solidFill>
                          <a:latin typeface="Calibri"/>
                        </a:rPr>
                        <a:t>   10.56 </a:t>
                      </a:r>
                    </a:p>
                  </a:txBody>
                  <a:tcPr marL="0" marR="0" marT="0" marB="0" anchor="b"/>
                </a:tc>
                <a:tc>
                  <a:txBody>
                    <a:bodyPr/>
                    <a:lstStyle/>
                    <a:p>
                      <a:pPr algn="r" fontAlgn="b"/>
                      <a:r>
                        <a:rPr lang="en-US" sz="1400" b="1" i="0" u="none" strike="noStrike" dirty="0">
                          <a:solidFill>
                            <a:srgbClr val="000000"/>
                          </a:solidFill>
                          <a:latin typeface="Calibri"/>
                        </a:rPr>
                        <a:t>     7.01 </a:t>
                      </a:r>
                    </a:p>
                  </a:txBody>
                  <a:tcPr marL="0" marR="0" marT="0" marB="0" anchor="b"/>
                </a:tc>
                <a:tc>
                  <a:txBody>
                    <a:bodyPr/>
                    <a:lstStyle/>
                    <a:p>
                      <a:pPr algn="r" fontAlgn="b"/>
                      <a:r>
                        <a:rPr lang="en-US" sz="1400" b="1" i="0" u="none" strike="noStrike" dirty="0">
                          <a:solidFill>
                            <a:srgbClr val="000000"/>
                          </a:solidFill>
                          <a:latin typeface="Calibri"/>
                        </a:rPr>
                        <a:t>     2.92 </a:t>
                      </a:r>
                    </a:p>
                  </a:txBody>
                  <a:tcPr marL="0" marR="0" marT="0" marB="0" anchor="b"/>
                </a:tc>
                <a:tc>
                  <a:txBody>
                    <a:bodyPr/>
                    <a:lstStyle/>
                    <a:p>
                      <a:pPr algn="r" fontAlgn="b"/>
                      <a:r>
                        <a:rPr lang="en-US" sz="1400" b="1" i="0" u="none" strike="noStrike" dirty="0">
                          <a:solidFill>
                            <a:srgbClr val="000000"/>
                          </a:solidFill>
                          <a:latin typeface="Calibri"/>
                        </a:rPr>
                        <a:t>          135.91 </a:t>
                      </a:r>
                    </a:p>
                  </a:txBody>
                  <a:tcPr marL="0" marR="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149909831"/>
              </p:ext>
            </p:extLst>
          </p:nvPr>
        </p:nvGraphicFramePr>
        <p:xfrm>
          <a:off x="304799" y="1828799"/>
          <a:ext cx="5933698" cy="1447801"/>
        </p:xfrm>
        <a:graphic>
          <a:graphicData uri="http://schemas.openxmlformats.org/drawingml/2006/table">
            <a:tbl>
              <a:tblPr firstRow="1" lastRow="1">
                <a:tableStyleId>{3C2FFA5D-87B4-456A-9821-1D502468CF0F}</a:tableStyleId>
              </a:tblPr>
              <a:tblGrid>
                <a:gridCol w="1239126"/>
                <a:gridCol w="936899"/>
                <a:gridCol w="936899"/>
                <a:gridCol w="940258"/>
                <a:gridCol w="940258"/>
                <a:gridCol w="940258"/>
              </a:tblGrid>
              <a:tr h="295520">
                <a:tc gridSpan="6">
                  <a:txBody>
                    <a:bodyPr/>
                    <a:lstStyle/>
                    <a:p>
                      <a:pPr algn="ctr" fontAlgn="b"/>
                      <a:r>
                        <a:rPr lang="en-US" sz="1400" u="none" strike="noStrike" dirty="0"/>
                        <a:t>Total Boat Time on Water, %</a:t>
                      </a:r>
                      <a:endParaRPr lang="en-US" sz="1400" b="0" i="0" u="none" strike="noStrike" dirty="0">
                        <a:solidFill>
                          <a:srgbClr val="000000"/>
                        </a:solidFill>
                        <a:latin typeface="Franklin Gothic Heavy"/>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r" fontAlgn="b"/>
                      <a:endParaRPr lang="en-US" sz="1100" b="0" i="0" u="none" strike="noStrike">
                        <a:solidFill>
                          <a:srgbClr val="000000"/>
                        </a:solidFill>
                        <a:latin typeface="Calibri"/>
                      </a:endParaRPr>
                    </a:p>
                  </a:txBody>
                  <a:tcPr marL="0" marR="0" marT="0" marB="0" anchor="b"/>
                </a:tc>
                <a:tc hMerge="1">
                  <a:txBody>
                    <a:bodyPr/>
                    <a:lstStyle/>
                    <a:p>
                      <a:pPr algn="r" fontAlgn="b"/>
                      <a:endParaRPr lang="en-US" sz="1100" b="0" i="0" u="none" strike="noStrike">
                        <a:solidFill>
                          <a:srgbClr val="000000"/>
                        </a:solidFill>
                        <a:latin typeface="Calibri"/>
                      </a:endParaRPr>
                    </a:p>
                  </a:txBody>
                  <a:tcPr marL="0" marR="0" marT="0" marB="0" anchor="b"/>
                </a:tc>
                <a:tc hMerge="1">
                  <a:txBody>
                    <a:bodyPr/>
                    <a:lstStyle/>
                    <a:p>
                      <a:pPr algn="r" fontAlgn="b"/>
                      <a:endParaRPr lang="en-US" sz="1100" b="0" i="0" u="none" strike="noStrike" dirty="0">
                        <a:solidFill>
                          <a:srgbClr val="000000"/>
                        </a:solidFill>
                        <a:latin typeface="Calibri"/>
                      </a:endParaRPr>
                    </a:p>
                  </a:txBody>
                  <a:tcPr marL="0" marR="0" marT="0" marB="0" anchor="b"/>
                </a:tc>
              </a:tr>
              <a:tr h="222509">
                <a:tc>
                  <a:txBody>
                    <a:bodyPr/>
                    <a:lstStyle/>
                    <a:p>
                      <a:pPr algn="l" fontAlgn="b"/>
                      <a:endParaRPr lang="en-US" sz="1400" b="1" i="0" u="none" strike="noStrike" dirty="0">
                        <a:solidFill>
                          <a:srgbClr val="000000"/>
                        </a:solidFill>
                        <a:latin typeface="Calibri"/>
                      </a:endParaRPr>
                    </a:p>
                  </a:txBody>
                  <a:tcPr marL="0" marR="0" marT="0" marB="0" anchor="b"/>
                </a:tc>
                <a:tc>
                  <a:txBody>
                    <a:bodyPr/>
                    <a:lstStyle/>
                    <a:p>
                      <a:pPr algn="r" fontAlgn="b"/>
                      <a:r>
                        <a:rPr lang="en-US" sz="1400" u="none" strike="noStrike"/>
                        <a:t>1</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2</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4</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8</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Grand Total</a:t>
                      </a:r>
                      <a:endParaRPr lang="en-US" sz="1400" b="1" i="0" u="none" strike="noStrike">
                        <a:solidFill>
                          <a:srgbClr val="000000"/>
                        </a:solidFill>
                        <a:latin typeface="Calibri"/>
                      </a:endParaRPr>
                    </a:p>
                  </a:txBody>
                  <a:tcPr marL="0" marR="0" marT="0" marB="0" anchor="b"/>
                </a:tc>
              </a:tr>
              <a:tr h="232443">
                <a:tc>
                  <a:txBody>
                    <a:bodyPr/>
                    <a:lstStyle/>
                    <a:p>
                      <a:pPr algn="l" fontAlgn="b"/>
                      <a:r>
                        <a:rPr lang="en-US" sz="1400" u="none" strike="noStrike" dirty="0"/>
                        <a:t>SUN</a:t>
                      </a:r>
                      <a:endParaRPr lang="en-US" sz="1400" b="0" i="0" u="none" strike="noStrike" dirty="0">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7%</a:t>
                      </a:r>
                    </a:p>
                  </a:txBody>
                  <a:tcPr marL="9525" marR="9525" marT="9525" marB="0" anchor="b"/>
                </a:tc>
                <a:tc>
                  <a:txBody>
                    <a:bodyPr/>
                    <a:lstStyle/>
                    <a:p>
                      <a:pPr algn="r" fontAlgn="b"/>
                      <a:r>
                        <a:rPr lang="en-US" sz="1400" b="0" i="0" u="none" strike="noStrike">
                          <a:solidFill>
                            <a:srgbClr val="000000"/>
                          </a:solidFill>
                          <a:latin typeface="Calibri"/>
                        </a:rPr>
                        <a:t>1%</a:t>
                      </a:r>
                    </a:p>
                  </a:txBody>
                  <a:tcPr marL="9525" marR="9525" marT="9525" marB="0" anchor="b"/>
                </a:tc>
                <a:tc>
                  <a:txBody>
                    <a:bodyPr/>
                    <a:lstStyle/>
                    <a:p>
                      <a:pPr algn="r" fontAlgn="b"/>
                      <a:r>
                        <a:rPr lang="en-US" sz="1400" b="0" i="0" u="none" strike="noStrike">
                          <a:solidFill>
                            <a:srgbClr val="000000"/>
                          </a:solidFill>
                          <a:latin typeface="Calibri"/>
                        </a:rPr>
                        <a:t>0%</a:t>
                      </a:r>
                    </a:p>
                  </a:txBody>
                  <a:tcPr marL="9525" marR="9525" marT="9525" marB="0" anchor="b"/>
                </a:tc>
                <a:tc>
                  <a:txBody>
                    <a:bodyPr/>
                    <a:lstStyle/>
                    <a:p>
                      <a:pPr algn="r" fontAlgn="b"/>
                      <a:r>
                        <a:rPr lang="en-US" sz="1400" b="0" i="0" u="none" strike="noStrike">
                          <a:solidFill>
                            <a:srgbClr val="000000"/>
                          </a:solidFill>
                          <a:latin typeface="Calibri"/>
                        </a:rPr>
                        <a:t>0%</a:t>
                      </a:r>
                    </a:p>
                  </a:txBody>
                  <a:tcPr marL="9525" marR="9525" marT="9525" marB="0" anchor="b"/>
                </a:tc>
                <a:tc>
                  <a:txBody>
                    <a:bodyPr/>
                    <a:lstStyle/>
                    <a:p>
                      <a:pPr algn="r" fontAlgn="b"/>
                      <a:r>
                        <a:rPr lang="en-US" sz="1400" b="0" i="0" u="none" strike="noStrike">
                          <a:solidFill>
                            <a:srgbClr val="000000"/>
                          </a:solidFill>
                          <a:latin typeface="Calibri"/>
                        </a:rPr>
                        <a:t>9%</a:t>
                      </a:r>
                    </a:p>
                  </a:txBody>
                  <a:tcPr marL="9525" marR="9525" marT="9525" marB="0" anchor="b"/>
                </a:tc>
              </a:tr>
              <a:tr h="232443">
                <a:tc>
                  <a:txBody>
                    <a:bodyPr/>
                    <a:lstStyle/>
                    <a:p>
                      <a:pPr algn="l" fontAlgn="b"/>
                      <a:r>
                        <a:rPr lang="en-US" sz="1400" u="none" strike="noStrike"/>
                        <a:t>SAT</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12%</a:t>
                      </a:r>
                    </a:p>
                  </a:txBody>
                  <a:tcPr marL="9525" marR="9525" marT="9525" marB="0" anchor="b"/>
                </a:tc>
                <a:tc>
                  <a:txBody>
                    <a:bodyPr/>
                    <a:lstStyle/>
                    <a:p>
                      <a:pPr algn="r" fontAlgn="b"/>
                      <a:r>
                        <a:rPr lang="en-US" sz="1400" b="0" i="0" u="none" strike="noStrike" dirty="0">
                          <a:solidFill>
                            <a:srgbClr val="000000"/>
                          </a:solidFill>
                          <a:latin typeface="Calibri"/>
                        </a:rPr>
                        <a:t>1%</a:t>
                      </a:r>
                    </a:p>
                  </a:txBody>
                  <a:tcPr marL="9525" marR="9525" marT="9525" marB="0" anchor="b"/>
                </a:tc>
                <a:tc>
                  <a:txBody>
                    <a:bodyPr/>
                    <a:lstStyle/>
                    <a:p>
                      <a:pPr algn="r" fontAlgn="b"/>
                      <a:r>
                        <a:rPr lang="en-US" sz="1400" b="0" i="0" u="none" strike="noStrike" dirty="0">
                          <a:solidFill>
                            <a:srgbClr val="000000"/>
                          </a:solidFill>
                          <a:latin typeface="Calibri"/>
                        </a:rPr>
                        <a:t>1%</a:t>
                      </a:r>
                    </a:p>
                  </a:txBody>
                  <a:tcPr marL="9525" marR="9525" marT="9525" marB="0" anchor="b"/>
                </a:tc>
                <a:tc>
                  <a:txBody>
                    <a:bodyPr/>
                    <a:lstStyle/>
                    <a:p>
                      <a:pPr algn="r" fontAlgn="b"/>
                      <a:r>
                        <a:rPr lang="en-US" sz="1400" b="0" i="0" u="none" strike="noStrike">
                          <a:solidFill>
                            <a:srgbClr val="000000"/>
                          </a:solidFill>
                          <a:latin typeface="Calibri"/>
                        </a:rPr>
                        <a:t>0%</a:t>
                      </a:r>
                    </a:p>
                  </a:txBody>
                  <a:tcPr marL="9525" marR="9525" marT="9525" marB="0" anchor="b"/>
                </a:tc>
                <a:tc>
                  <a:txBody>
                    <a:bodyPr/>
                    <a:lstStyle/>
                    <a:p>
                      <a:pPr algn="r" fontAlgn="b"/>
                      <a:r>
                        <a:rPr lang="en-US" sz="1400" b="0" i="0" u="none" strike="noStrike">
                          <a:solidFill>
                            <a:srgbClr val="000000"/>
                          </a:solidFill>
                          <a:latin typeface="Calibri"/>
                        </a:rPr>
                        <a:t>14%</a:t>
                      </a:r>
                    </a:p>
                  </a:txBody>
                  <a:tcPr marL="9525" marR="9525" marT="9525" marB="0" anchor="b"/>
                </a:tc>
              </a:tr>
              <a:tr h="232443">
                <a:tc>
                  <a:txBody>
                    <a:bodyPr/>
                    <a:lstStyle/>
                    <a:p>
                      <a:pPr algn="l" fontAlgn="b"/>
                      <a:r>
                        <a:rPr lang="en-US" sz="1400" u="none" strike="noStrike"/>
                        <a:t>M-F</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a:solidFill>
                            <a:srgbClr val="000000"/>
                          </a:solidFill>
                          <a:latin typeface="Calibri"/>
                        </a:rPr>
                        <a:t>66%</a:t>
                      </a:r>
                    </a:p>
                  </a:txBody>
                  <a:tcPr marL="9525" marR="9525" marT="9525" marB="0" anchor="b"/>
                </a:tc>
                <a:tc>
                  <a:txBody>
                    <a:bodyPr/>
                    <a:lstStyle/>
                    <a:p>
                      <a:pPr algn="r" fontAlgn="b"/>
                      <a:r>
                        <a:rPr lang="en-US" sz="1400" b="0" i="0" u="none" strike="noStrike" dirty="0">
                          <a:solidFill>
                            <a:srgbClr val="000000"/>
                          </a:solidFill>
                          <a:latin typeface="Calibri"/>
                        </a:rPr>
                        <a:t>6%</a:t>
                      </a:r>
                    </a:p>
                  </a:txBody>
                  <a:tcPr marL="9525" marR="9525" marT="9525" marB="0" anchor="b"/>
                </a:tc>
                <a:tc>
                  <a:txBody>
                    <a:bodyPr/>
                    <a:lstStyle/>
                    <a:p>
                      <a:pPr algn="r" fontAlgn="b"/>
                      <a:r>
                        <a:rPr lang="en-US" sz="1400" b="0" i="0" u="none" strike="noStrike" dirty="0">
                          <a:solidFill>
                            <a:srgbClr val="000000"/>
                          </a:solidFill>
                          <a:latin typeface="Calibri"/>
                        </a:rPr>
                        <a:t>4%</a:t>
                      </a:r>
                    </a:p>
                  </a:txBody>
                  <a:tcPr marL="9525" marR="9525" marT="9525" marB="0" anchor="b"/>
                </a:tc>
                <a:tc>
                  <a:txBody>
                    <a:bodyPr/>
                    <a:lstStyle/>
                    <a:p>
                      <a:pPr algn="r" fontAlgn="b"/>
                      <a:r>
                        <a:rPr lang="en-US" sz="1400" b="0" i="0" u="none" strike="noStrike" dirty="0">
                          <a:solidFill>
                            <a:srgbClr val="000000"/>
                          </a:solidFill>
                          <a:latin typeface="Calibri"/>
                        </a:rPr>
                        <a:t>2%</a:t>
                      </a:r>
                    </a:p>
                  </a:txBody>
                  <a:tcPr marL="9525" marR="9525" marT="9525" marB="0" anchor="b"/>
                </a:tc>
                <a:tc>
                  <a:txBody>
                    <a:bodyPr/>
                    <a:lstStyle/>
                    <a:p>
                      <a:pPr algn="r" fontAlgn="b"/>
                      <a:r>
                        <a:rPr lang="en-US" sz="1400" b="0" i="0" u="none" strike="noStrike" dirty="0">
                          <a:solidFill>
                            <a:srgbClr val="000000"/>
                          </a:solidFill>
                          <a:latin typeface="Calibri"/>
                        </a:rPr>
                        <a:t>78%</a:t>
                      </a:r>
                    </a:p>
                  </a:txBody>
                  <a:tcPr marL="9525" marR="9525" marT="9525" marB="0" anchor="b"/>
                </a:tc>
              </a:tr>
              <a:tr h="232443">
                <a:tc>
                  <a:txBody>
                    <a:bodyPr/>
                    <a:lstStyle/>
                    <a:p>
                      <a:pPr algn="l" fontAlgn="b"/>
                      <a:r>
                        <a:rPr lang="en-US" sz="1400" u="none" strike="noStrike"/>
                        <a:t>Grand Total</a:t>
                      </a:r>
                      <a:endParaRPr lang="en-US" sz="1400" b="1" i="0" u="none" strike="noStrike">
                        <a:solidFill>
                          <a:srgbClr val="000000"/>
                        </a:solidFill>
                        <a:latin typeface="Calibri"/>
                      </a:endParaRPr>
                    </a:p>
                  </a:txBody>
                  <a:tcPr marL="0" marR="0" marT="0" marB="0" anchor="b"/>
                </a:tc>
                <a:tc>
                  <a:txBody>
                    <a:bodyPr/>
                    <a:lstStyle/>
                    <a:p>
                      <a:pPr algn="r" fontAlgn="b"/>
                      <a:r>
                        <a:rPr lang="en-US" sz="1400" b="1" i="0" u="none" strike="noStrike">
                          <a:solidFill>
                            <a:srgbClr val="000000"/>
                          </a:solidFill>
                          <a:latin typeface="Calibri"/>
                        </a:rPr>
                        <a:t>85%</a:t>
                      </a:r>
                    </a:p>
                  </a:txBody>
                  <a:tcPr marL="9525" marR="9525" marT="9525" marB="0" anchor="b"/>
                </a:tc>
                <a:tc>
                  <a:txBody>
                    <a:bodyPr/>
                    <a:lstStyle/>
                    <a:p>
                      <a:pPr algn="r" fontAlgn="b"/>
                      <a:r>
                        <a:rPr lang="en-US" sz="1400" b="1" i="0" u="none" strike="noStrike">
                          <a:solidFill>
                            <a:srgbClr val="000000"/>
                          </a:solidFill>
                          <a:latin typeface="Calibri"/>
                        </a:rPr>
                        <a:t>8%</a:t>
                      </a:r>
                    </a:p>
                  </a:txBody>
                  <a:tcPr marL="9525" marR="9525" marT="9525" marB="0" anchor="b"/>
                </a:tc>
                <a:tc>
                  <a:txBody>
                    <a:bodyPr/>
                    <a:lstStyle/>
                    <a:p>
                      <a:pPr algn="r" fontAlgn="b"/>
                      <a:r>
                        <a:rPr lang="en-US" sz="1400" b="1" i="0" u="none" strike="noStrike">
                          <a:solidFill>
                            <a:srgbClr val="000000"/>
                          </a:solidFill>
                          <a:latin typeface="Calibri"/>
                        </a:rPr>
                        <a:t>5%</a:t>
                      </a:r>
                    </a:p>
                  </a:txBody>
                  <a:tcPr marL="9525" marR="9525" marT="9525" marB="0" anchor="b"/>
                </a:tc>
                <a:tc>
                  <a:txBody>
                    <a:bodyPr/>
                    <a:lstStyle/>
                    <a:p>
                      <a:pPr algn="r" fontAlgn="b"/>
                      <a:r>
                        <a:rPr lang="en-US" sz="1400" b="1" i="0" u="none" strike="noStrike" dirty="0">
                          <a:solidFill>
                            <a:srgbClr val="000000"/>
                          </a:solidFill>
                          <a:latin typeface="Calibri"/>
                        </a:rPr>
                        <a:t>2%</a:t>
                      </a:r>
                    </a:p>
                  </a:txBody>
                  <a:tcPr marL="9525" marR="9525" marT="9525" marB="0" anchor="b"/>
                </a:tc>
                <a:tc>
                  <a:txBody>
                    <a:bodyPr/>
                    <a:lstStyle/>
                    <a:p>
                      <a:pPr algn="r" fontAlgn="b"/>
                      <a:r>
                        <a:rPr lang="en-US" sz="1400" b="1" i="0" u="none" strike="noStrike" dirty="0">
                          <a:solidFill>
                            <a:srgbClr val="000000"/>
                          </a:solidFill>
                          <a:latin typeface="Calibri"/>
                        </a:rPr>
                        <a:t>100%</a:t>
                      </a: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422059738"/>
              </p:ext>
            </p:extLst>
          </p:nvPr>
        </p:nvGraphicFramePr>
        <p:xfrm>
          <a:off x="304802" y="3429000"/>
          <a:ext cx="5943598" cy="1524000"/>
        </p:xfrm>
        <a:graphic>
          <a:graphicData uri="http://schemas.openxmlformats.org/drawingml/2006/table">
            <a:tbl>
              <a:tblPr firstRow="1" lastRow="1">
                <a:tableStyleId>{3C2FFA5D-87B4-456A-9821-1D502468CF0F}</a:tableStyleId>
              </a:tblPr>
              <a:tblGrid>
                <a:gridCol w="1241896"/>
                <a:gridCol w="938994"/>
                <a:gridCol w="938994"/>
                <a:gridCol w="938994"/>
                <a:gridCol w="942360"/>
                <a:gridCol w="942360"/>
              </a:tblGrid>
              <a:tr h="333375">
                <a:tc gridSpan="6">
                  <a:txBody>
                    <a:bodyPr/>
                    <a:lstStyle/>
                    <a:p>
                      <a:pPr algn="ctr" fontAlgn="b"/>
                      <a:r>
                        <a:rPr lang="en-US" sz="1400" u="none" strike="noStrike" dirty="0"/>
                        <a:t>Total People Time on Water, Days</a:t>
                      </a:r>
                      <a:endParaRPr lang="en-US" sz="1400" b="0" i="0" u="none" strike="noStrike" dirty="0">
                        <a:solidFill>
                          <a:srgbClr val="000000"/>
                        </a:solidFill>
                        <a:latin typeface="Franklin Gothic Heavy"/>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100" b="0" i="0" u="none" strike="noStrike">
                        <a:solidFill>
                          <a:srgbClr val="000000"/>
                        </a:solidFill>
                        <a:latin typeface="Calibri"/>
                      </a:endParaRPr>
                    </a:p>
                  </a:txBody>
                  <a:tcPr marL="0" marR="0" marT="0" marB="0" anchor="b"/>
                </a:tc>
                <a:tc hMerge="1">
                  <a:txBody>
                    <a:bodyPr/>
                    <a:lstStyle/>
                    <a:p>
                      <a:pPr algn="r" fontAlgn="b"/>
                      <a:endParaRPr lang="en-US" sz="1100" b="0" i="0" u="none" strike="noStrike" dirty="0">
                        <a:solidFill>
                          <a:srgbClr val="000000"/>
                        </a:solidFill>
                        <a:latin typeface="Calibri"/>
                      </a:endParaRPr>
                    </a:p>
                  </a:txBody>
                  <a:tcPr marL="0" marR="0" marT="0" marB="0" anchor="b"/>
                </a:tc>
              </a:tr>
              <a:tr h="238125">
                <a:tc>
                  <a:txBody>
                    <a:bodyPr/>
                    <a:lstStyle/>
                    <a:p>
                      <a:pPr algn="l" fontAlgn="b"/>
                      <a:r>
                        <a:rPr lang="en-US" sz="1400" u="none" strike="noStrike" dirty="0"/>
                        <a:t> </a:t>
                      </a:r>
                      <a:endParaRPr lang="en-US" sz="1400" b="1" i="0" u="none" strike="noStrike" dirty="0">
                        <a:solidFill>
                          <a:srgbClr val="000000"/>
                        </a:solidFill>
                        <a:latin typeface="Calibri"/>
                      </a:endParaRPr>
                    </a:p>
                  </a:txBody>
                  <a:tcPr marL="0" marR="0" marT="0" marB="0" anchor="b"/>
                </a:tc>
                <a:tc>
                  <a:txBody>
                    <a:bodyPr/>
                    <a:lstStyle/>
                    <a:p>
                      <a:pPr algn="r" fontAlgn="b"/>
                      <a:r>
                        <a:rPr lang="en-US" sz="1400" u="none" strike="noStrike" dirty="0"/>
                        <a:t>1</a:t>
                      </a:r>
                      <a:endParaRPr lang="en-US" sz="1400" b="1" i="0" u="none" strike="noStrike" dirty="0">
                        <a:solidFill>
                          <a:srgbClr val="000000"/>
                        </a:solidFill>
                        <a:latin typeface="Calibri"/>
                      </a:endParaRPr>
                    </a:p>
                  </a:txBody>
                  <a:tcPr marL="0" marR="0" marT="0" marB="0" anchor="b"/>
                </a:tc>
                <a:tc>
                  <a:txBody>
                    <a:bodyPr/>
                    <a:lstStyle/>
                    <a:p>
                      <a:pPr algn="r" fontAlgn="b"/>
                      <a:r>
                        <a:rPr lang="en-US" sz="1400" u="none" strike="noStrike"/>
                        <a:t>2</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4</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8</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dirty="0"/>
                        <a:t>Grand Total</a:t>
                      </a:r>
                      <a:endParaRPr lang="en-US" sz="1400" b="1" i="0" u="none" strike="noStrike" dirty="0">
                        <a:solidFill>
                          <a:srgbClr val="000000"/>
                        </a:solidFill>
                        <a:latin typeface="Calibri"/>
                      </a:endParaRPr>
                    </a:p>
                  </a:txBody>
                  <a:tcPr marL="0" marR="0" marT="0" marB="0" anchor="b"/>
                </a:tc>
              </a:tr>
              <a:tr h="238125">
                <a:tc>
                  <a:txBody>
                    <a:bodyPr/>
                    <a:lstStyle/>
                    <a:p>
                      <a:pPr algn="l" fontAlgn="b"/>
                      <a:r>
                        <a:rPr lang="en-US" sz="1400" u="none" strike="noStrike"/>
                        <a:t>SUN</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dirty="0" smtClean="0">
                          <a:solidFill>
                            <a:srgbClr val="000000"/>
                          </a:solidFill>
                          <a:latin typeface="Calibri"/>
                        </a:rPr>
                        <a:t>9.59 </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a:solidFill>
                            <a:srgbClr val="000000"/>
                          </a:solidFill>
                          <a:latin typeface="Calibri"/>
                        </a:rPr>
                        <a:t>     2.57 </a:t>
                      </a:r>
                    </a:p>
                  </a:txBody>
                  <a:tcPr marL="9525" marR="9525" marT="9525" marB="0" anchor="b"/>
                </a:tc>
                <a:tc>
                  <a:txBody>
                    <a:bodyPr/>
                    <a:lstStyle/>
                    <a:p>
                      <a:pPr algn="r" fontAlgn="b"/>
                      <a:r>
                        <a:rPr lang="en-US" sz="1400" b="0" i="0" u="none" strike="noStrike">
                          <a:solidFill>
                            <a:srgbClr val="000000"/>
                          </a:solidFill>
                          <a:latin typeface="Calibri"/>
                        </a:rPr>
                        <a:t>     2.40 </a:t>
                      </a:r>
                    </a:p>
                  </a:txBody>
                  <a:tcPr marL="9525" marR="9525" marT="9525" marB="0" anchor="b"/>
                </a:tc>
                <a:tc>
                  <a:txBody>
                    <a:bodyPr/>
                    <a:lstStyle/>
                    <a:p>
                      <a:pPr algn="r" fontAlgn="b"/>
                      <a:r>
                        <a:rPr lang="en-US" sz="1400" b="0" i="0" u="none" strike="noStrike">
                          <a:solidFill>
                            <a:srgbClr val="000000"/>
                          </a:solidFill>
                          <a:latin typeface="Calibri"/>
                        </a:rPr>
                        <a:t>     2.79 </a:t>
                      </a:r>
                    </a:p>
                  </a:txBody>
                  <a:tcPr marL="9525" marR="9525" marT="9525" marB="0" anchor="b"/>
                </a:tc>
                <a:tc>
                  <a:txBody>
                    <a:bodyPr/>
                    <a:lstStyle/>
                    <a:p>
                      <a:pPr algn="r" fontAlgn="b"/>
                      <a:r>
                        <a:rPr lang="en-US" sz="1400" b="0" i="0" u="none" strike="noStrike">
                          <a:solidFill>
                            <a:srgbClr val="000000"/>
                          </a:solidFill>
                          <a:latin typeface="Calibri"/>
                        </a:rPr>
                        <a:t>             17.34 </a:t>
                      </a:r>
                    </a:p>
                  </a:txBody>
                  <a:tcPr marL="9525" marR="9525" marT="9525" marB="0" anchor="b"/>
                </a:tc>
              </a:tr>
              <a:tr h="238125">
                <a:tc>
                  <a:txBody>
                    <a:bodyPr/>
                    <a:lstStyle/>
                    <a:p>
                      <a:pPr algn="l" fontAlgn="b"/>
                      <a:r>
                        <a:rPr lang="en-US" sz="1400" u="none" strike="noStrike"/>
                        <a:t>SAT</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dirty="0" smtClean="0">
                          <a:solidFill>
                            <a:srgbClr val="000000"/>
                          </a:solidFill>
                          <a:latin typeface="Calibri"/>
                        </a:rPr>
                        <a:t>16.08 </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a:solidFill>
                            <a:srgbClr val="000000"/>
                          </a:solidFill>
                          <a:latin typeface="Calibri"/>
                        </a:rPr>
                        <a:t>     3.08 </a:t>
                      </a:r>
                    </a:p>
                  </a:txBody>
                  <a:tcPr marL="9525" marR="9525" marT="9525" marB="0" anchor="b"/>
                </a:tc>
                <a:tc>
                  <a:txBody>
                    <a:bodyPr/>
                    <a:lstStyle/>
                    <a:p>
                      <a:pPr algn="r" fontAlgn="b"/>
                      <a:r>
                        <a:rPr lang="en-US" sz="1400" b="0" i="0" u="none" strike="noStrike">
                          <a:solidFill>
                            <a:srgbClr val="000000"/>
                          </a:solidFill>
                          <a:latin typeface="Calibri"/>
                        </a:rPr>
                        <a:t>     3.88 </a:t>
                      </a:r>
                    </a:p>
                  </a:txBody>
                  <a:tcPr marL="9525" marR="9525" marT="9525" marB="0" anchor="b"/>
                </a:tc>
                <a:tc>
                  <a:txBody>
                    <a:bodyPr/>
                    <a:lstStyle/>
                    <a:p>
                      <a:pPr algn="r" fontAlgn="b"/>
                      <a:endParaRPr lang="en-US" sz="1400" b="0" i="0" u="none" strike="noStrike">
                        <a:solidFill>
                          <a:srgbClr val="000000"/>
                        </a:solidFill>
                        <a:latin typeface="Calibri"/>
                      </a:endParaRPr>
                    </a:p>
                  </a:txBody>
                  <a:tcPr marL="9525" marR="9525" marT="9525" marB="0" anchor="b"/>
                </a:tc>
                <a:tc>
                  <a:txBody>
                    <a:bodyPr/>
                    <a:lstStyle/>
                    <a:p>
                      <a:pPr algn="r" fontAlgn="b"/>
                      <a:r>
                        <a:rPr lang="en-US" sz="1400" b="0" i="0" u="none" strike="noStrike">
                          <a:solidFill>
                            <a:srgbClr val="000000"/>
                          </a:solidFill>
                          <a:latin typeface="Calibri"/>
                        </a:rPr>
                        <a:t>             23.04 </a:t>
                      </a:r>
                    </a:p>
                  </a:txBody>
                  <a:tcPr marL="9525" marR="9525" marT="9525" marB="0" anchor="b"/>
                </a:tc>
              </a:tr>
              <a:tr h="238125">
                <a:tc>
                  <a:txBody>
                    <a:bodyPr/>
                    <a:lstStyle/>
                    <a:p>
                      <a:pPr algn="l" fontAlgn="b"/>
                      <a:r>
                        <a:rPr lang="en-US" sz="1400" u="none" strike="noStrike"/>
                        <a:t>M-F</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dirty="0" smtClean="0">
                          <a:solidFill>
                            <a:srgbClr val="000000"/>
                          </a:solidFill>
                          <a:latin typeface="Calibri"/>
                        </a:rPr>
                        <a:t>89.87 </a:t>
                      </a:r>
                      <a:endParaRPr lang="en-US" sz="1400" b="0" i="0" u="none" strike="noStrike" dirty="0">
                        <a:solidFill>
                          <a:srgbClr val="000000"/>
                        </a:solidFill>
                        <a:latin typeface="Calibri"/>
                      </a:endParaRPr>
                    </a:p>
                  </a:txBody>
                  <a:tcPr marL="9525" marR="9525" marT="9525" marB="0" anchor="b"/>
                </a:tc>
                <a:tc>
                  <a:txBody>
                    <a:bodyPr/>
                    <a:lstStyle/>
                    <a:p>
                      <a:pPr algn="r" fontAlgn="b"/>
                      <a:r>
                        <a:rPr lang="en-US" sz="1400" b="0" i="0" u="none" strike="noStrike" dirty="0">
                          <a:solidFill>
                            <a:srgbClr val="000000"/>
                          </a:solidFill>
                          <a:latin typeface="Calibri"/>
                        </a:rPr>
                        <a:t>   15.47 </a:t>
                      </a:r>
                    </a:p>
                  </a:txBody>
                  <a:tcPr marL="9525" marR="9525" marT="9525" marB="0" anchor="b"/>
                </a:tc>
                <a:tc>
                  <a:txBody>
                    <a:bodyPr/>
                    <a:lstStyle/>
                    <a:p>
                      <a:pPr algn="r" fontAlgn="b"/>
                      <a:r>
                        <a:rPr lang="en-US" sz="1400" b="0" i="0" u="none" strike="noStrike" dirty="0">
                          <a:solidFill>
                            <a:srgbClr val="000000"/>
                          </a:solidFill>
                          <a:latin typeface="Calibri"/>
                        </a:rPr>
                        <a:t>   23.68 </a:t>
                      </a:r>
                    </a:p>
                  </a:txBody>
                  <a:tcPr marL="9525" marR="9525" marT="9525" marB="0" anchor="b"/>
                </a:tc>
                <a:tc>
                  <a:txBody>
                    <a:bodyPr/>
                    <a:lstStyle/>
                    <a:p>
                      <a:pPr algn="r" fontAlgn="b"/>
                      <a:r>
                        <a:rPr lang="en-US" sz="1400" b="0" i="0" u="none" strike="noStrike">
                          <a:solidFill>
                            <a:srgbClr val="000000"/>
                          </a:solidFill>
                          <a:latin typeface="Calibri"/>
                        </a:rPr>
                        <a:t>   23.46 </a:t>
                      </a:r>
                    </a:p>
                  </a:txBody>
                  <a:tcPr marL="9525" marR="9525" marT="9525" marB="0" anchor="b"/>
                </a:tc>
                <a:tc>
                  <a:txBody>
                    <a:bodyPr/>
                    <a:lstStyle/>
                    <a:p>
                      <a:pPr algn="r" fontAlgn="b"/>
                      <a:r>
                        <a:rPr lang="en-US" sz="1400" b="0" i="0" u="none" strike="noStrike">
                          <a:solidFill>
                            <a:srgbClr val="000000"/>
                          </a:solidFill>
                          <a:latin typeface="Calibri"/>
                        </a:rPr>
                        <a:t>          152.49 </a:t>
                      </a:r>
                    </a:p>
                  </a:txBody>
                  <a:tcPr marL="9525" marR="9525" marT="9525" marB="0" anchor="b"/>
                </a:tc>
              </a:tr>
              <a:tr h="238125">
                <a:tc>
                  <a:txBody>
                    <a:bodyPr/>
                    <a:lstStyle/>
                    <a:p>
                      <a:pPr algn="l" fontAlgn="b"/>
                      <a:r>
                        <a:rPr lang="en-US" sz="1400" u="none" strike="noStrike"/>
                        <a:t>Grand Total</a:t>
                      </a:r>
                      <a:endParaRPr lang="en-US" sz="1400" b="1" i="0" u="none" strike="noStrike">
                        <a:solidFill>
                          <a:srgbClr val="000000"/>
                        </a:solidFill>
                        <a:latin typeface="Calibri"/>
                      </a:endParaRPr>
                    </a:p>
                  </a:txBody>
                  <a:tcPr marL="0" marR="0" marT="0" marB="0" anchor="b"/>
                </a:tc>
                <a:tc>
                  <a:txBody>
                    <a:bodyPr/>
                    <a:lstStyle/>
                    <a:p>
                      <a:pPr algn="r" fontAlgn="b"/>
                      <a:r>
                        <a:rPr lang="en-US" sz="1400" b="1" i="0" u="none" strike="noStrike" dirty="0" smtClean="0">
                          <a:solidFill>
                            <a:srgbClr val="000000"/>
                          </a:solidFill>
                          <a:latin typeface="Calibri"/>
                        </a:rPr>
                        <a:t>115.54 </a:t>
                      </a:r>
                      <a:endParaRPr lang="en-US" sz="1400" b="1" i="0" u="none" strike="noStrike" dirty="0">
                        <a:solidFill>
                          <a:srgbClr val="000000"/>
                        </a:solidFill>
                        <a:latin typeface="Calibri"/>
                      </a:endParaRPr>
                    </a:p>
                  </a:txBody>
                  <a:tcPr marL="9525" marR="9525" marT="9525" marB="0" anchor="b"/>
                </a:tc>
                <a:tc>
                  <a:txBody>
                    <a:bodyPr/>
                    <a:lstStyle/>
                    <a:p>
                      <a:pPr algn="r" fontAlgn="b"/>
                      <a:r>
                        <a:rPr lang="en-US" sz="1400" b="1" i="0" u="none" strike="noStrike">
                          <a:solidFill>
                            <a:srgbClr val="000000"/>
                          </a:solidFill>
                          <a:latin typeface="Calibri"/>
                        </a:rPr>
                        <a:t>   21.12 </a:t>
                      </a:r>
                    </a:p>
                  </a:txBody>
                  <a:tcPr marL="9525" marR="9525" marT="9525" marB="0" anchor="b"/>
                </a:tc>
                <a:tc>
                  <a:txBody>
                    <a:bodyPr/>
                    <a:lstStyle/>
                    <a:p>
                      <a:pPr algn="r" fontAlgn="b"/>
                      <a:r>
                        <a:rPr lang="en-US" sz="1400" b="1" i="0" u="none" strike="noStrike" dirty="0">
                          <a:solidFill>
                            <a:srgbClr val="000000"/>
                          </a:solidFill>
                          <a:latin typeface="Calibri"/>
                        </a:rPr>
                        <a:t>   29.96 </a:t>
                      </a:r>
                    </a:p>
                  </a:txBody>
                  <a:tcPr marL="9525" marR="9525" marT="9525" marB="0" anchor="b"/>
                </a:tc>
                <a:tc>
                  <a:txBody>
                    <a:bodyPr/>
                    <a:lstStyle/>
                    <a:p>
                      <a:pPr algn="r" fontAlgn="b"/>
                      <a:r>
                        <a:rPr lang="en-US" sz="1400" b="1" i="0" u="none" strike="noStrike" dirty="0">
                          <a:solidFill>
                            <a:srgbClr val="000000"/>
                          </a:solidFill>
                          <a:latin typeface="Calibri"/>
                        </a:rPr>
                        <a:t>   26.24 </a:t>
                      </a:r>
                    </a:p>
                  </a:txBody>
                  <a:tcPr marL="9525" marR="9525" marT="9525" marB="0" anchor="b"/>
                </a:tc>
                <a:tc>
                  <a:txBody>
                    <a:bodyPr/>
                    <a:lstStyle/>
                    <a:p>
                      <a:pPr algn="r" fontAlgn="b"/>
                      <a:r>
                        <a:rPr lang="en-US" sz="1400" b="1" i="0" u="none" strike="noStrike" dirty="0">
                          <a:solidFill>
                            <a:srgbClr val="000000"/>
                          </a:solidFill>
                          <a:latin typeface="Calibri"/>
                        </a:rPr>
                        <a:t>          192.87 </a:t>
                      </a: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855322761"/>
              </p:ext>
            </p:extLst>
          </p:nvPr>
        </p:nvGraphicFramePr>
        <p:xfrm>
          <a:off x="381000" y="5029202"/>
          <a:ext cx="5867399" cy="1521939"/>
        </p:xfrm>
        <a:graphic>
          <a:graphicData uri="http://schemas.openxmlformats.org/drawingml/2006/table">
            <a:tbl>
              <a:tblPr firstRow="1" lastRow="1">
                <a:tableStyleId>{3C2FFA5D-87B4-456A-9821-1D502468CF0F}</a:tableStyleId>
              </a:tblPr>
              <a:tblGrid>
                <a:gridCol w="1225281"/>
                <a:gridCol w="926431"/>
                <a:gridCol w="926431"/>
                <a:gridCol w="929752"/>
                <a:gridCol w="929752"/>
                <a:gridCol w="929752"/>
              </a:tblGrid>
              <a:tr h="332924">
                <a:tc gridSpan="6">
                  <a:txBody>
                    <a:bodyPr/>
                    <a:lstStyle/>
                    <a:p>
                      <a:pPr algn="ctr" fontAlgn="b"/>
                      <a:r>
                        <a:rPr lang="en-US" sz="1400" u="none" strike="noStrike" dirty="0"/>
                        <a:t>Total People Time on Water, %</a:t>
                      </a:r>
                      <a:endParaRPr lang="en-US" sz="1400" b="0" i="0" u="none" strike="noStrike" dirty="0">
                        <a:solidFill>
                          <a:srgbClr val="000000"/>
                        </a:solidFill>
                        <a:latin typeface="Franklin Gothic Heavy"/>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r" fontAlgn="b"/>
                      <a:endParaRPr lang="en-US" sz="1100" b="0" i="0" u="none" strike="noStrike">
                        <a:solidFill>
                          <a:srgbClr val="000000"/>
                        </a:solidFill>
                        <a:latin typeface="Calibri"/>
                      </a:endParaRPr>
                    </a:p>
                  </a:txBody>
                  <a:tcPr marL="0" marR="0" marT="0" marB="0" anchor="b"/>
                </a:tc>
                <a:tc hMerge="1">
                  <a:txBody>
                    <a:bodyPr/>
                    <a:lstStyle/>
                    <a:p>
                      <a:pPr algn="r" fontAlgn="b"/>
                      <a:endParaRPr lang="en-US" sz="1100" b="0" i="0" u="none" strike="noStrike">
                        <a:solidFill>
                          <a:srgbClr val="000000"/>
                        </a:solidFill>
                        <a:latin typeface="Calibri"/>
                      </a:endParaRPr>
                    </a:p>
                  </a:txBody>
                  <a:tcPr marL="0" marR="0" marT="0" marB="0" anchor="b"/>
                </a:tc>
                <a:tc hMerge="1">
                  <a:txBody>
                    <a:bodyPr/>
                    <a:lstStyle/>
                    <a:p>
                      <a:pPr algn="r" fontAlgn="b"/>
                      <a:endParaRPr lang="en-US" sz="1100" b="0" i="0" u="none" strike="noStrike" dirty="0">
                        <a:solidFill>
                          <a:srgbClr val="000000"/>
                        </a:solidFill>
                        <a:latin typeface="Calibri"/>
                      </a:endParaRPr>
                    </a:p>
                  </a:txBody>
                  <a:tcPr marL="0" marR="0" marT="0" marB="0" anchor="b"/>
                </a:tc>
              </a:tr>
              <a:tr h="237803">
                <a:tc>
                  <a:txBody>
                    <a:bodyPr/>
                    <a:lstStyle/>
                    <a:p>
                      <a:pPr algn="l" fontAlgn="b"/>
                      <a:r>
                        <a:rPr lang="en-US" sz="1400" u="none" strike="noStrike" dirty="0"/>
                        <a:t> </a:t>
                      </a:r>
                      <a:endParaRPr lang="en-US" sz="1400" b="1" i="0" u="none" strike="noStrike" dirty="0">
                        <a:solidFill>
                          <a:srgbClr val="000000"/>
                        </a:solidFill>
                        <a:latin typeface="Calibri"/>
                      </a:endParaRPr>
                    </a:p>
                  </a:txBody>
                  <a:tcPr marL="0" marR="0" marT="0" marB="0" anchor="b"/>
                </a:tc>
                <a:tc>
                  <a:txBody>
                    <a:bodyPr/>
                    <a:lstStyle/>
                    <a:p>
                      <a:pPr algn="r" fontAlgn="b"/>
                      <a:r>
                        <a:rPr lang="en-US" sz="1400" u="none" strike="noStrike"/>
                        <a:t>1</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2</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4</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8</a:t>
                      </a:r>
                      <a:endParaRPr lang="en-US" sz="1400" b="1" i="0" u="none" strike="noStrike">
                        <a:solidFill>
                          <a:srgbClr val="000000"/>
                        </a:solidFill>
                        <a:latin typeface="Calibri"/>
                      </a:endParaRPr>
                    </a:p>
                  </a:txBody>
                  <a:tcPr marL="0" marR="0" marT="0" marB="0" anchor="b"/>
                </a:tc>
                <a:tc>
                  <a:txBody>
                    <a:bodyPr/>
                    <a:lstStyle/>
                    <a:p>
                      <a:pPr algn="r" fontAlgn="b"/>
                      <a:r>
                        <a:rPr lang="en-US" sz="1400" u="none" strike="noStrike"/>
                        <a:t>Grand Total</a:t>
                      </a:r>
                      <a:endParaRPr lang="en-US" sz="1400" b="1" i="0" u="none" strike="noStrike">
                        <a:solidFill>
                          <a:srgbClr val="000000"/>
                        </a:solidFill>
                        <a:latin typeface="Calibri"/>
                      </a:endParaRPr>
                    </a:p>
                  </a:txBody>
                  <a:tcPr marL="0" marR="0" marT="0" marB="0" anchor="b"/>
                </a:tc>
              </a:tr>
              <a:tr h="237803">
                <a:tc>
                  <a:txBody>
                    <a:bodyPr/>
                    <a:lstStyle/>
                    <a:p>
                      <a:pPr algn="l" fontAlgn="b"/>
                      <a:r>
                        <a:rPr lang="en-US" sz="1400" u="none" strike="noStrike"/>
                        <a:t>SUN</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5%</a:t>
                      </a:r>
                    </a:p>
                  </a:txBody>
                  <a:tcPr marL="9525" marR="9525" marT="9525" marB="0" anchor="b"/>
                </a:tc>
                <a:tc>
                  <a:txBody>
                    <a:bodyPr/>
                    <a:lstStyle/>
                    <a:p>
                      <a:pPr algn="r" fontAlgn="b"/>
                      <a:r>
                        <a:rPr lang="en-US" sz="1400" b="0" i="0" u="none" strike="noStrike">
                          <a:solidFill>
                            <a:srgbClr val="000000"/>
                          </a:solidFill>
                          <a:latin typeface="Calibri"/>
                        </a:rPr>
                        <a:t>1%</a:t>
                      </a:r>
                    </a:p>
                  </a:txBody>
                  <a:tcPr marL="9525" marR="9525" marT="9525" marB="0" anchor="b"/>
                </a:tc>
                <a:tc>
                  <a:txBody>
                    <a:bodyPr/>
                    <a:lstStyle/>
                    <a:p>
                      <a:pPr algn="r" fontAlgn="b"/>
                      <a:r>
                        <a:rPr lang="en-US" sz="1400" b="0" i="0" u="none" strike="noStrike" dirty="0">
                          <a:solidFill>
                            <a:srgbClr val="000000"/>
                          </a:solidFill>
                          <a:latin typeface="Calibri"/>
                        </a:rPr>
                        <a:t>1%</a:t>
                      </a:r>
                    </a:p>
                  </a:txBody>
                  <a:tcPr marL="9525" marR="9525" marT="9525" marB="0" anchor="b"/>
                </a:tc>
                <a:tc>
                  <a:txBody>
                    <a:bodyPr/>
                    <a:lstStyle/>
                    <a:p>
                      <a:pPr algn="r" fontAlgn="b"/>
                      <a:r>
                        <a:rPr lang="en-US" sz="1400" b="0" i="0" u="none" strike="noStrike">
                          <a:solidFill>
                            <a:srgbClr val="000000"/>
                          </a:solidFill>
                          <a:latin typeface="Calibri"/>
                        </a:rPr>
                        <a:t>1%</a:t>
                      </a:r>
                    </a:p>
                  </a:txBody>
                  <a:tcPr marL="9525" marR="9525" marT="9525" marB="0" anchor="b"/>
                </a:tc>
                <a:tc>
                  <a:txBody>
                    <a:bodyPr/>
                    <a:lstStyle/>
                    <a:p>
                      <a:pPr algn="r" fontAlgn="b"/>
                      <a:r>
                        <a:rPr lang="en-US" sz="1400" b="0" i="0" u="none" strike="noStrike">
                          <a:solidFill>
                            <a:srgbClr val="000000"/>
                          </a:solidFill>
                          <a:latin typeface="Calibri"/>
                        </a:rPr>
                        <a:t>9%</a:t>
                      </a:r>
                    </a:p>
                  </a:txBody>
                  <a:tcPr marL="9525" marR="9525" marT="9525" marB="0" anchor="b"/>
                </a:tc>
              </a:tr>
              <a:tr h="237803">
                <a:tc>
                  <a:txBody>
                    <a:bodyPr/>
                    <a:lstStyle/>
                    <a:p>
                      <a:pPr algn="l" fontAlgn="b"/>
                      <a:r>
                        <a:rPr lang="en-US" sz="1400" u="none" strike="noStrike"/>
                        <a:t>SAT</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dirty="0">
                          <a:solidFill>
                            <a:srgbClr val="000000"/>
                          </a:solidFill>
                          <a:latin typeface="Calibri"/>
                        </a:rPr>
                        <a:t>8%</a:t>
                      </a:r>
                    </a:p>
                  </a:txBody>
                  <a:tcPr marL="9525" marR="9525" marT="9525" marB="0" anchor="b"/>
                </a:tc>
                <a:tc>
                  <a:txBody>
                    <a:bodyPr/>
                    <a:lstStyle/>
                    <a:p>
                      <a:pPr algn="r" fontAlgn="b"/>
                      <a:r>
                        <a:rPr lang="en-US" sz="1400" b="0" i="0" u="none" strike="noStrike" dirty="0">
                          <a:solidFill>
                            <a:srgbClr val="000000"/>
                          </a:solidFill>
                          <a:latin typeface="Calibri"/>
                        </a:rPr>
                        <a:t>2%</a:t>
                      </a:r>
                    </a:p>
                  </a:txBody>
                  <a:tcPr marL="9525" marR="9525" marT="9525" marB="0" anchor="b"/>
                </a:tc>
                <a:tc>
                  <a:txBody>
                    <a:bodyPr/>
                    <a:lstStyle/>
                    <a:p>
                      <a:pPr algn="r" fontAlgn="b"/>
                      <a:r>
                        <a:rPr lang="en-US" sz="1400" b="0" i="0" u="none" strike="noStrike">
                          <a:solidFill>
                            <a:srgbClr val="000000"/>
                          </a:solidFill>
                          <a:latin typeface="Calibri"/>
                        </a:rPr>
                        <a:t>2%</a:t>
                      </a:r>
                    </a:p>
                  </a:txBody>
                  <a:tcPr marL="9525" marR="9525" marT="9525" marB="0" anchor="b"/>
                </a:tc>
                <a:tc>
                  <a:txBody>
                    <a:bodyPr/>
                    <a:lstStyle/>
                    <a:p>
                      <a:pPr algn="r" fontAlgn="b"/>
                      <a:r>
                        <a:rPr lang="en-US" sz="1400" b="0" i="0" u="none" strike="noStrike">
                          <a:solidFill>
                            <a:srgbClr val="000000"/>
                          </a:solidFill>
                          <a:latin typeface="Calibri"/>
                        </a:rPr>
                        <a:t>0%</a:t>
                      </a:r>
                    </a:p>
                  </a:txBody>
                  <a:tcPr marL="9525" marR="9525" marT="9525" marB="0" anchor="b"/>
                </a:tc>
                <a:tc>
                  <a:txBody>
                    <a:bodyPr/>
                    <a:lstStyle/>
                    <a:p>
                      <a:pPr algn="r" fontAlgn="b"/>
                      <a:r>
                        <a:rPr lang="en-US" sz="1400" b="0" i="0" u="none" strike="noStrike">
                          <a:solidFill>
                            <a:srgbClr val="000000"/>
                          </a:solidFill>
                          <a:latin typeface="Calibri"/>
                        </a:rPr>
                        <a:t>12%</a:t>
                      </a:r>
                    </a:p>
                  </a:txBody>
                  <a:tcPr marL="9525" marR="9525" marT="9525" marB="0" anchor="b"/>
                </a:tc>
              </a:tr>
              <a:tr h="237803">
                <a:tc>
                  <a:txBody>
                    <a:bodyPr/>
                    <a:lstStyle/>
                    <a:p>
                      <a:pPr algn="l" fontAlgn="b"/>
                      <a:r>
                        <a:rPr lang="en-US" sz="1400" u="none" strike="noStrike"/>
                        <a:t>M-F</a:t>
                      </a:r>
                      <a:endParaRPr lang="en-US" sz="1400" b="0" i="0" u="none" strike="noStrike">
                        <a:solidFill>
                          <a:srgbClr val="000000"/>
                        </a:solidFill>
                        <a:latin typeface="Calibri"/>
                      </a:endParaRPr>
                    </a:p>
                  </a:txBody>
                  <a:tcPr marL="0" marR="0" marT="0" marB="0" anchor="b"/>
                </a:tc>
                <a:tc>
                  <a:txBody>
                    <a:bodyPr/>
                    <a:lstStyle/>
                    <a:p>
                      <a:pPr algn="r" fontAlgn="b"/>
                      <a:r>
                        <a:rPr lang="en-US" sz="1400" b="0" i="0" u="none" strike="noStrike">
                          <a:solidFill>
                            <a:srgbClr val="000000"/>
                          </a:solidFill>
                          <a:latin typeface="Calibri"/>
                        </a:rPr>
                        <a:t>47%</a:t>
                      </a:r>
                    </a:p>
                  </a:txBody>
                  <a:tcPr marL="9525" marR="9525" marT="9525" marB="0" anchor="b"/>
                </a:tc>
                <a:tc>
                  <a:txBody>
                    <a:bodyPr/>
                    <a:lstStyle/>
                    <a:p>
                      <a:pPr algn="r" fontAlgn="b"/>
                      <a:r>
                        <a:rPr lang="en-US" sz="1400" b="0" i="0" u="none" strike="noStrike" dirty="0">
                          <a:solidFill>
                            <a:srgbClr val="000000"/>
                          </a:solidFill>
                          <a:latin typeface="Calibri"/>
                        </a:rPr>
                        <a:t>8%</a:t>
                      </a:r>
                    </a:p>
                  </a:txBody>
                  <a:tcPr marL="9525" marR="9525" marT="9525" marB="0" anchor="b"/>
                </a:tc>
                <a:tc>
                  <a:txBody>
                    <a:bodyPr/>
                    <a:lstStyle/>
                    <a:p>
                      <a:pPr algn="r" fontAlgn="b"/>
                      <a:r>
                        <a:rPr lang="en-US" sz="1400" b="0" i="0" u="none" strike="noStrike" dirty="0">
                          <a:solidFill>
                            <a:srgbClr val="000000"/>
                          </a:solidFill>
                          <a:latin typeface="Calibri"/>
                        </a:rPr>
                        <a:t>12%</a:t>
                      </a:r>
                    </a:p>
                  </a:txBody>
                  <a:tcPr marL="9525" marR="9525" marT="9525" marB="0" anchor="b"/>
                </a:tc>
                <a:tc>
                  <a:txBody>
                    <a:bodyPr/>
                    <a:lstStyle/>
                    <a:p>
                      <a:pPr algn="r" fontAlgn="b"/>
                      <a:r>
                        <a:rPr lang="en-US" sz="1400" b="0" i="0" u="none" strike="noStrike" dirty="0">
                          <a:solidFill>
                            <a:srgbClr val="000000"/>
                          </a:solidFill>
                          <a:latin typeface="Calibri"/>
                        </a:rPr>
                        <a:t>12%</a:t>
                      </a:r>
                    </a:p>
                  </a:txBody>
                  <a:tcPr marL="9525" marR="9525" marT="9525" marB="0" anchor="b"/>
                </a:tc>
                <a:tc>
                  <a:txBody>
                    <a:bodyPr/>
                    <a:lstStyle/>
                    <a:p>
                      <a:pPr algn="r" fontAlgn="b"/>
                      <a:r>
                        <a:rPr lang="en-US" sz="1400" b="0" i="0" u="none" strike="noStrike" dirty="0">
                          <a:solidFill>
                            <a:srgbClr val="000000"/>
                          </a:solidFill>
                          <a:latin typeface="Calibri"/>
                        </a:rPr>
                        <a:t>79%</a:t>
                      </a:r>
                    </a:p>
                  </a:txBody>
                  <a:tcPr marL="9525" marR="9525" marT="9525" marB="0" anchor="b"/>
                </a:tc>
              </a:tr>
              <a:tr h="237803">
                <a:tc>
                  <a:txBody>
                    <a:bodyPr/>
                    <a:lstStyle/>
                    <a:p>
                      <a:pPr algn="l" fontAlgn="b"/>
                      <a:r>
                        <a:rPr lang="en-US" sz="1400" u="none" strike="noStrike"/>
                        <a:t>Grand Total</a:t>
                      </a:r>
                      <a:endParaRPr lang="en-US" sz="1400" b="1" i="0" u="none" strike="noStrike">
                        <a:solidFill>
                          <a:srgbClr val="000000"/>
                        </a:solidFill>
                        <a:latin typeface="Calibri"/>
                      </a:endParaRPr>
                    </a:p>
                  </a:txBody>
                  <a:tcPr marL="0" marR="0" marT="0" marB="0" anchor="b"/>
                </a:tc>
                <a:tc>
                  <a:txBody>
                    <a:bodyPr/>
                    <a:lstStyle/>
                    <a:p>
                      <a:pPr algn="r" fontAlgn="b"/>
                      <a:r>
                        <a:rPr lang="en-US" sz="1400" b="1" i="0" u="none" strike="noStrike" dirty="0">
                          <a:solidFill>
                            <a:srgbClr val="000000"/>
                          </a:solidFill>
                          <a:latin typeface="Calibri"/>
                        </a:rPr>
                        <a:t>60%</a:t>
                      </a:r>
                    </a:p>
                  </a:txBody>
                  <a:tcPr marL="9525" marR="9525" marT="9525" marB="0" anchor="b"/>
                </a:tc>
                <a:tc>
                  <a:txBody>
                    <a:bodyPr/>
                    <a:lstStyle/>
                    <a:p>
                      <a:pPr algn="r" fontAlgn="b"/>
                      <a:r>
                        <a:rPr lang="en-US" sz="1400" b="1" i="0" u="none" strike="noStrike">
                          <a:solidFill>
                            <a:srgbClr val="000000"/>
                          </a:solidFill>
                          <a:latin typeface="Calibri"/>
                        </a:rPr>
                        <a:t>11%</a:t>
                      </a:r>
                    </a:p>
                  </a:txBody>
                  <a:tcPr marL="9525" marR="9525" marT="9525" marB="0" anchor="b"/>
                </a:tc>
                <a:tc>
                  <a:txBody>
                    <a:bodyPr/>
                    <a:lstStyle/>
                    <a:p>
                      <a:pPr algn="r" fontAlgn="b"/>
                      <a:r>
                        <a:rPr lang="en-US" sz="1400" b="1" i="0" u="none" strike="noStrike">
                          <a:solidFill>
                            <a:srgbClr val="000000"/>
                          </a:solidFill>
                          <a:latin typeface="Calibri"/>
                        </a:rPr>
                        <a:t>16%</a:t>
                      </a:r>
                    </a:p>
                  </a:txBody>
                  <a:tcPr marL="9525" marR="9525" marT="9525" marB="0" anchor="b"/>
                </a:tc>
                <a:tc>
                  <a:txBody>
                    <a:bodyPr/>
                    <a:lstStyle/>
                    <a:p>
                      <a:pPr algn="r" fontAlgn="b"/>
                      <a:r>
                        <a:rPr lang="en-US" sz="1400" b="1" i="0" u="none" strike="noStrike">
                          <a:solidFill>
                            <a:srgbClr val="000000"/>
                          </a:solidFill>
                          <a:latin typeface="Calibri"/>
                        </a:rPr>
                        <a:t>14%</a:t>
                      </a:r>
                    </a:p>
                  </a:txBody>
                  <a:tcPr marL="9525" marR="9525" marT="9525" marB="0" anchor="b"/>
                </a:tc>
                <a:tc>
                  <a:txBody>
                    <a:bodyPr/>
                    <a:lstStyle/>
                    <a:p>
                      <a:pPr algn="r" fontAlgn="b"/>
                      <a:r>
                        <a:rPr lang="en-US" sz="1400" b="1" i="0" u="none" strike="noStrike" dirty="0">
                          <a:solidFill>
                            <a:srgbClr val="000000"/>
                          </a:solidFill>
                          <a:latin typeface="Calibri"/>
                        </a:rPr>
                        <a:t>100%</a:t>
                      </a:r>
                    </a:p>
                  </a:txBody>
                  <a:tcPr marL="9525" marR="9525" marT="9525" marB="0" anchor="b"/>
                </a:tc>
              </a:tr>
            </a:tbl>
          </a:graphicData>
        </a:graphic>
      </p:graphicFrame>
      <p:sp>
        <p:nvSpPr>
          <p:cNvPr id="8" name="TextBox 7"/>
          <p:cNvSpPr txBox="1"/>
          <p:nvPr/>
        </p:nvSpPr>
        <p:spPr>
          <a:xfrm>
            <a:off x="6400800" y="762000"/>
            <a:ext cx="2438400" cy="2800767"/>
          </a:xfrm>
          <a:prstGeom prst="rect">
            <a:avLst/>
          </a:prstGeom>
          <a:noFill/>
        </p:spPr>
        <p:txBody>
          <a:bodyPr wrap="square" rtlCol="0">
            <a:spAutoFit/>
          </a:bodyPr>
          <a:lstStyle/>
          <a:p>
            <a:pPr marL="228600" indent="-228600">
              <a:buFont typeface="Arial" pitchFamily="34" charset="0"/>
              <a:buChar char="•"/>
            </a:pPr>
            <a:r>
              <a:rPr lang="en-US" sz="1600" b="1" dirty="0" smtClean="0">
                <a:latin typeface="+mj-lt"/>
              </a:rPr>
              <a:t>Boats</a:t>
            </a:r>
            <a:r>
              <a:rPr lang="en-US" sz="1600" dirty="0" smtClean="0">
                <a:latin typeface="+mj-lt"/>
              </a:rPr>
              <a:t> spent a total of 136 days on the water, up from 125 in 2013.  </a:t>
            </a:r>
            <a:r>
              <a:rPr lang="en-US" sz="1600" dirty="0" smtClean="0">
                <a:latin typeface="+mj-lt"/>
              </a:rPr>
              <a:t>85% </a:t>
            </a:r>
            <a:r>
              <a:rPr lang="en-US" sz="1600" dirty="0" smtClean="0">
                <a:latin typeface="+mj-lt"/>
              </a:rPr>
              <a:t>of all </a:t>
            </a:r>
            <a:r>
              <a:rPr lang="en-US" sz="1600" b="1" dirty="0" smtClean="0">
                <a:latin typeface="+mj-lt"/>
              </a:rPr>
              <a:t>boat-time</a:t>
            </a:r>
            <a:r>
              <a:rPr lang="en-US" sz="1600" dirty="0" smtClean="0">
                <a:latin typeface="+mj-lt"/>
              </a:rPr>
              <a:t> was in 1x, up from 78% in 2013.</a:t>
            </a:r>
          </a:p>
          <a:p>
            <a:pPr marL="228600" indent="-228600">
              <a:buFont typeface="Arial" pitchFamily="34" charset="0"/>
              <a:buChar char="•"/>
            </a:pPr>
            <a:r>
              <a:rPr lang="en-US" sz="1600" dirty="0" smtClean="0">
                <a:latin typeface="+mj-lt"/>
              </a:rPr>
              <a:t>136 days divided by 2,065 rowing events is an average row of 1 hour 34 minutes.</a:t>
            </a:r>
          </a:p>
          <a:p>
            <a:pPr marL="228600" indent="-228600">
              <a:buFont typeface="Arial" pitchFamily="34" charset="0"/>
              <a:buChar char="•"/>
            </a:pPr>
            <a:endParaRPr lang="en-US" sz="1600" dirty="0">
              <a:latin typeface="+mj-lt"/>
            </a:endParaRPr>
          </a:p>
        </p:txBody>
      </p:sp>
      <p:sp>
        <p:nvSpPr>
          <p:cNvPr id="9" name="TextBox 8"/>
          <p:cNvSpPr txBox="1"/>
          <p:nvPr/>
        </p:nvSpPr>
        <p:spPr>
          <a:xfrm>
            <a:off x="6411036" y="3810000"/>
            <a:ext cx="2438400" cy="2554545"/>
          </a:xfrm>
          <a:prstGeom prst="rect">
            <a:avLst/>
          </a:prstGeom>
          <a:noFill/>
        </p:spPr>
        <p:txBody>
          <a:bodyPr wrap="square" rtlCol="0">
            <a:spAutoFit/>
          </a:bodyPr>
          <a:lstStyle/>
          <a:p>
            <a:pPr marL="228600" indent="-228600">
              <a:buFont typeface="Arial" pitchFamily="34" charset="0"/>
              <a:buChar char="•"/>
            </a:pPr>
            <a:r>
              <a:rPr lang="en-US" sz="1600" b="1" dirty="0" smtClean="0">
                <a:latin typeface="+mj-lt"/>
              </a:rPr>
              <a:t>Rowers</a:t>
            </a:r>
            <a:r>
              <a:rPr lang="en-US" sz="1600" dirty="0" smtClean="0">
                <a:latin typeface="+mj-lt"/>
              </a:rPr>
              <a:t> spent a total of  193 days on the water, down from 198 in 2013.  60% of all </a:t>
            </a:r>
            <a:r>
              <a:rPr lang="en-US" sz="1600" b="1" dirty="0" smtClean="0">
                <a:latin typeface="+mj-lt"/>
              </a:rPr>
              <a:t>people-time</a:t>
            </a:r>
            <a:r>
              <a:rPr lang="en-US" sz="1600" dirty="0" smtClean="0">
                <a:latin typeface="+mj-lt"/>
              </a:rPr>
              <a:t> was in 1x, up from 49% in 2013.</a:t>
            </a:r>
          </a:p>
          <a:p>
            <a:pPr marL="228600" indent="-228600">
              <a:buFont typeface="Arial" pitchFamily="34" charset="0"/>
              <a:buChar char="•"/>
            </a:pPr>
            <a:r>
              <a:rPr lang="en-US" sz="1600" dirty="0" smtClean="0">
                <a:latin typeface="+mj-lt"/>
              </a:rPr>
              <a:t>8s represent only 2% of boat time on the water, but 14% of all rower time.</a:t>
            </a:r>
            <a:endParaRPr lang="en-US" sz="1600" dirty="0">
              <a:latin typeface="+mj-lt"/>
            </a:endParaRPr>
          </a:p>
        </p:txBody>
      </p:sp>
    </p:spTree>
    <p:extLst>
      <p:ext uri="{BB962C8B-B14F-4D97-AF65-F5344CB8AC3E}">
        <p14:creationId xmlns:p14="http://schemas.microsoft.com/office/powerpoint/2010/main" xmlns="" val="2964380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1818" y="304800"/>
            <a:ext cx="8640379" cy="523220"/>
          </a:xfrm>
          <a:prstGeom prst="rect">
            <a:avLst/>
          </a:prstGeom>
          <a:noFill/>
        </p:spPr>
        <p:txBody>
          <a:bodyPr wrap="none" rtlCol="0">
            <a:spAutoFit/>
          </a:bodyPr>
          <a:lstStyle/>
          <a:p>
            <a:r>
              <a:rPr lang="en-US" sz="2800" dirty="0" smtClean="0">
                <a:latin typeface="+mj-lt"/>
              </a:rPr>
              <a:t>Total Rowing Days by Rower – J. </a:t>
            </a:r>
            <a:r>
              <a:rPr lang="en-US" sz="2800" dirty="0" err="1" smtClean="0">
                <a:latin typeface="+mj-lt"/>
              </a:rPr>
              <a:t>Lown</a:t>
            </a:r>
            <a:r>
              <a:rPr lang="en-US" sz="2800" dirty="0" smtClean="0">
                <a:latin typeface="+mj-lt"/>
              </a:rPr>
              <a:t> wins 3</a:t>
            </a:r>
            <a:r>
              <a:rPr lang="en-US" sz="2800" baseline="30000" dirty="0" smtClean="0">
                <a:latin typeface="+mj-lt"/>
              </a:rPr>
              <a:t>rd</a:t>
            </a:r>
            <a:r>
              <a:rPr lang="en-US" sz="2800" dirty="0" smtClean="0">
                <a:latin typeface="+mj-lt"/>
              </a:rPr>
              <a:t> year in row</a:t>
            </a:r>
            <a:endParaRPr lang="en-US" sz="2800" dirty="0">
              <a:latin typeface="+mj-lt"/>
            </a:endParaRPr>
          </a:p>
        </p:txBody>
      </p:sp>
      <p:pic>
        <p:nvPicPr>
          <p:cNvPr id="1027" name="Picture 3"/>
          <p:cNvPicPr>
            <a:picLocks noChangeArrowheads="1"/>
          </p:cNvPicPr>
          <p:nvPr/>
        </p:nvPicPr>
        <p:blipFill>
          <a:blip r:embed="rId3" cstate="print"/>
          <a:srcRect/>
          <a:stretch>
            <a:fillRect/>
          </a:stretch>
        </p:blipFill>
        <p:spPr bwMode="auto">
          <a:xfrm>
            <a:off x="177421" y="904220"/>
            <a:ext cx="8661779" cy="5373750"/>
          </a:xfrm>
          <a:prstGeom prst="rect">
            <a:avLst/>
          </a:prstGeom>
          <a:noFill/>
          <a:ln w="9525">
            <a:noFill/>
            <a:miter lim="800000"/>
            <a:headEnd/>
            <a:tailEnd/>
          </a:ln>
          <a:effectLst/>
        </p:spPr>
      </p:pic>
    </p:spTree>
    <p:extLst>
      <p:ext uri="{BB962C8B-B14F-4D97-AF65-F5344CB8AC3E}">
        <p14:creationId xmlns:p14="http://schemas.microsoft.com/office/powerpoint/2010/main" xmlns="" val="310881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295400"/>
            <a:ext cx="9144000" cy="4267200"/>
          </a:xfrm>
          <a:prstGeom prst="rect">
            <a:avLst/>
          </a:prstGeom>
          <a:noFill/>
          <a:ln w="9525">
            <a:noFill/>
            <a:miter lim="800000"/>
            <a:headEnd/>
            <a:tailEnd/>
          </a:ln>
          <a:effectLst/>
        </p:spPr>
      </p:pic>
      <p:sp>
        <p:nvSpPr>
          <p:cNvPr id="8" name="TextBox 7"/>
          <p:cNvSpPr txBox="1"/>
          <p:nvPr/>
        </p:nvSpPr>
        <p:spPr>
          <a:xfrm>
            <a:off x="640596" y="838200"/>
            <a:ext cx="3765774" cy="523220"/>
          </a:xfrm>
          <a:prstGeom prst="rect">
            <a:avLst/>
          </a:prstGeom>
          <a:noFill/>
        </p:spPr>
        <p:txBody>
          <a:bodyPr wrap="none" rtlCol="0">
            <a:spAutoFit/>
          </a:bodyPr>
          <a:lstStyle/>
          <a:p>
            <a:r>
              <a:rPr lang="en-US" sz="2800" dirty="0" smtClean="0">
                <a:latin typeface="+mj-lt"/>
              </a:rPr>
              <a:t>Total Rowing by Boat</a:t>
            </a:r>
            <a:endParaRPr lang="en-US" sz="2800" dirty="0">
              <a:latin typeface="+mj-lt"/>
            </a:endParaRPr>
          </a:p>
        </p:txBody>
      </p:sp>
      <p:pic>
        <p:nvPicPr>
          <p:cNvPr id="1027" name="Picture 3"/>
          <p:cNvPicPr>
            <a:picLocks noChangeAspect="1" noChangeArrowheads="1"/>
          </p:cNvPicPr>
          <p:nvPr/>
        </p:nvPicPr>
        <p:blipFill>
          <a:blip r:embed="rId4" cstate="print"/>
          <a:srcRect/>
          <a:stretch>
            <a:fillRect/>
          </a:stretch>
        </p:blipFill>
        <p:spPr bwMode="auto">
          <a:xfrm>
            <a:off x="0" y="5435600"/>
            <a:ext cx="9144000" cy="1422400"/>
          </a:xfrm>
          <a:prstGeom prst="rect">
            <a:avLst/>
          </a:prstGeom>
          <a:noFill/>
          <a:ln w="9525">
            <a:noFill/>
            <a:miter lim="800000"/>
            <a:headEnd/>
            <a:tailEnd/>
          </a:ln>
          <a:effectLst/>
        </p:spPr>
      </p:pic>
      <p:sp>
        <p:nvSpPr>
          <p:cNvPr id="5" name="TextBox 4"/>
          <p:cNvSpPr txBox="1"/>
          <p:nvPr/>
        </p:nvSpPr>
        <p:spPr>
          <a:xfrm>
            <a:off x="2209800" y="5493603"/>
            <a:ext cx="3200400" cy="830997"/>
          </a:xfrm>
          <a:prstGeom prst="rect">
            <a:avLst/>
          </a:prstGeom>
          <a:solidFill>
            <a:schemeClr val="bg1">
              <a:lumMod val="85000"/>
            </a:schemeClr>
          </a:solidFill>
        </p:spPr>
        <p:txBody>
          <a:bodyPr wrap="square" rtlCol="0">
            <a:spAutoFit/>
          </a:bodyPr>
          <a:lstStyle/>
          <a:p>
            <a:r>
              <a:rPr lang="en-US" sz="1600" dirty="0" smtClean="0"/>
              <a:t>Versus 2013.  More different club </a:t>
            </a:r>
          </a:p>
          <a:p>
            <a:r>
              <a:rPr lang="en-US" sz="1600" dirty="0" smtClean="0"/>
              <a:t>boats in 2014.  </a:t>
            </a:r>
            <a:r>
              <a:rPr lang="en-US" sz="1600" dirty="0" err="1" smtClean="0"/>
              <a:t>Pvt</a:t>
            </a:r>
            <a:r>
              <a:rPr lang="en-US" sz="1600" dirty="0" smtClean="0"/>
              <a:t> boats remained constant at 20.</a:t>
            </a:r>
            <a:endParaRPr lang="en-US" sz="1600" dirty="0"/>
          </a:p>
        </p:txBody>
      </p:sp>
    </p:spTree>
    <p:extLst>
      <p:ext uri="{BB962C8B-B14F-4D97-AF65-F5344CB8AC3E}">
        <p14:creationId xmlns:p14="http://schemas.microsoft.com/office/powerpoint/2010/main" xmlns="" val="2931590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E474C344-899A-4D46-BAF6-2443C6103C48}" type="slidenum">
              <a:rPr lang="en-US"/>
              <a:pPr>
                <a:defRPr/>
              </a:pPr>
              <a:t>3</a:t>
            </a:fld>
            <a:endParaRPr lang="en-US"/>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dirty="0" smtClean="0"/>
              <a:t>Reading and Approval of November Meeting minutes</a:t>
            </a:r>
          </a:p>
          <a:p>
            <a:pPr marL="0" indent="0" fontAlgn="auto">
              <a:spcAft>
                <a:spcPts val="0"/>
              </a:spcAft>
              <a:buNone/>
              <a:defRPr/>
            </a:pPr>
            <a:endParaRPr lang="en-US" dirty="0" smtClean="0"/>
          </a:p>
          <a:p>
            <a:pPr marL="0" indent="0" fontAlgn="auto">
              <a:spcAft>
                <a:spcPts val="0"/>
              </a:spcAft>
              <a:buFont typeface="Wingdings"/>
              <a:buNone/>
              <a:defRPr/>
            </a:pPr>
            <a:endParaRPr lang="en-US" dirty="0"/>
          </a:p>
        </p:txBody>
      </p:sp>
      <p:pic>
        <p:nvPicPr>
          <p:cNvPr id="6146" name="Picture 2" descr="C:\Users\kscammell\Documents\Personal\MRRA\Snowman row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270051"/>
            <a:ext cx="3199143" cy="428314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a:spLocks noGrp="1"/>
          </p:cNvSpPr>
          <p:nvPr>
            <p:ph type="title"/>
          </p:nvPr>
        </p:nvSpPr>
        <p:spPr>
          <a:xfrm>
            <a:off x="612775" y="228600"/>
            <a:ext cx="8153400" cy="990600"/>
          </a:xfrm>
        </p:spPr>
        <p:txBody>
          <a:bodyPr/>
          <a:lstStyle/>
          <a:p>
            <a:r>
              <a:rPr lang="en-US" dirty="0" smtClean="0"/>
              <a:t>Nov Meeting Minutes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2327881" cy="523220"/>
          </a:xfrm>
          <a:prstGeom prst="rect">
            <a:avLst/>
          </a:prstGeom>
          <a:noFill/>
        </p:spPr>
        <p:txBody>
          <a:bodyPr wrap="none" rtlCol="0">
            <a:spAutoFit/>
          </a:bodyPr>
          <a:lstStyle/>
          <a:p>
            <a:r>
              <a:rPr lang="en-US" sz="2800" dirty="0" smtClean="0">
                <a:latin typeface="+mj-lt"/>
              </a:rPr>
              <a:t>Most Flexible</a:t>
            </a:r>
            <a:endParaRPr lang="en-US" sz="2800" dirty="0">
              <a:latin typeface="+mj-lt"/>
            </a:endParaRPr>
          </a:p>
        </p:txBody>
      </p:sp>
      <p:sp>
        <p:nvSpPr>
          <p:cNvPr id="5" name="TextBox 4"/>
          <p:cNvSpPr txBox="1"/>
          <p:nvPr/>
        </p:nvSpPr>
        <p:spPr>
          <a:xfrm>
            <a:off x="7010400" y="1447800"/>
            <a:ext cx="1905000" cy="2800767"/>
          </a:xfrm>
          <a:prstGeom prst="rect">
            <a:avLst/>
          </a:prstGeom>
          <a:noFill/>
        </p:spPr>
        <p:txBody>
          <a:bodyPr wrap="square" rtlCol="0">
            <a:spAutoFit/>
          </a:bodyPr>
          <a:lstStyle/>
          <a:p>
            <a:pPr marL="225425" indent="-225425">
              <a:buFont typeface="Arial" pitchFamily="34" charset="0"/>
              <a:buChar char="•"/>
            </a:pPr>
            <a:r>
              <a:rPr lang="en-US" sz="1600" dirty="0" smtClean="0"/>
              <a:t>Tim </a:t>
            </a:r>
            <a:r>
              <a:rPr lang="en-US" sz="1600" dirty="0" err="1" smtClean="0"/>
              <a:t>Coutreau</a:t>
            </a:r>
            <a:r>
              <a:rPr lang="en-US" sz="1600" dirty="0" smtClean="0"/>
              <a:t> rowed 18 different boats.</a:t>
            </a:r>
          </a:p>
          <a:p>
            <a:pPr marL="225425" indent="-225425">
              <a:buFont typeface="Arial" pitchFamily="34" charset="0"/>
              <a:buChar char="•"/>
            </a:pPr>
            <a:r>
              <a:rPr lang="en-US" sz="1600" dirty="0" smtClean="0"/>
              <a:t>Not Shown:  18 people rowed only one boat.</a:t>
            </a:r>
          </a:p>
          <a:p>
            <a:pPr marL="225425" indent="-225425">
              <a:buFont typeface="Arial" pitchFamily="34" charset="0"/>
              <a:buChar char="•"/>
            </a:pPr>
            <a:r>
              <a:rPr lang="en-US" sz="1600" dirty="0" smtClean="0"/>
              <a:t>Median for entire club was 4 different boats</a:t>
            </a:r>
          </a:p>
          <a:p>
            <a:endParaRPr lang="en-US" sz="1600" dirty="0" smtClean="0"/>
          </a:p>
          <a:p>
            <a:endParaRPr lang="en-US" sz="1600" dirty="0"/>
          </a:p>
        </p:txBody>
      </p:sp>
      <p:pic>
        <p:nvPicPr>
          <p:cNvPr id="7172" name="Picture 4"/>
          <p:cNvPicPr>
            <a:picLocks noChangeAspect="1" noChangeArrowheads="1"/>
          </p:cNvPicPr>
          <p:nvPr/>
        </p:nvPicPr>
        <p:blipFill>
          <a:blip r:embed="rId2" cstate="print"/>
          <a:srcRect/>
          <a:stretch>
            <a:fillRect/>
          </a:stretch>
        </p:blipFill>
        <p:spPr bwMode="auto">
          <a:xfrm>
            <a:off x="381000" y="980420"/>
            <a:ext cx="6793132" cy="5267980"/>
          </a:xfrm>
          <a:prstGeom prst="rect">
            <a:avLst/>
          </a:prstGeom>
          <a:noFill/>
          <a:ln w="9525">
            <a:noFill/>
            <a:miter lim="800000"/>
            <a:headEnd/>
            <a:tailEnd/>
          </a:ln>
          <a:effectLst/>
        </p:spPr>
      </p:pic>
    </p:spTree>
    <p:extLst>
      <p:ext uri="{BB962C8B-B14F-4D97-AF65-F5344CB8AC3E}">
        <p14:creationId xmlns:p14="http://schemas.microsoft.com/office/powerpoint/2010/main" xmlns="" val="296056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r>
              <a:rPr lang="en-US" smtClean="0"/>
              <a:t>Planning for Capital Equipment</a:t>
            </a:r>
          </a:p>
        </p:txBody>
      </p:sp>
      <p:sp>
        <p:nvSpPr>
          <p:cNvPr id="48130" name="Date Placeholder 2"/>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86C32BF8-28FD-4E27-8BEB-975AE2001AFD}" type="slidenum">
              <a:rPr lang="en-US"/>
              <a:pPr>
                <a:defRPr/>
              </a:pPr>
              <a:t>31</a:t>
            </a:fld>
            <a:endParaRPr lang="en-US"/>
          </a:p>
        </p:txBody>
      </p:sp>
      <p:sp>
        <p:nvSpPr>
          <p:cNvPr id="5" name="Content Placeholder 4"/>
          <p:cNvSpPr>
            <a:spLocks noGrp="1"/>
          </p:cNvSpPr>
          <p:nvPr>
            <p:ph sz="quarter" idx="1"/>
          </p:nvPr>
        </p:nvSpPr>
        <p:spPr>
          <a:xfrm>
            <a:off x="612775" y="1600200"/>
            <a:ext cx="8150225" cy="4572000"/>
          </a:xfrm>
        </p:spPr>
        <p:txBody>
          <a:bodyPr>
            <a:normAutofit/>
          </a:bodyPr>
          <a:lstStyle/>
          <a:p>
            <a:pPr marL="320040" indent="-320040" fontAlgn="auto">
              <a:spcAft>
                <a:spcPts val="0"/>
              </a:spcAft>
              <a:buFont typeface="Wingdings"/>
              <a:buChar char=""/>
              <a:defRPr/>
            </a:pPr>
            <a:r>
              <a:rPr lang="en-US" dirty="0" smtClean="0"/>
              <a:t>The Equipment Committee will be working early 2015 on equipment needs</a:t>
            </a:r>
          </a:p>
          <a:p>
            <a:pPr marL="320040" indent="-320040" fontAlgn="auto">
              <a:spcAft>
                <a:spcPts val="0"/>
              </a:spcAft>
              <a:buFont typeface="Wingdings"/>
              <a:buChar char=""/>
              <a:defRPr/>
            </a:pPr>
            <a:r>
              <a:rPr lang="en-US" dirty="0" smtClean="0"/>
              <a:t>Assumptions of the past will continue</a:t>
            </a:r>
          </a:p>
          <a:p>
            <a:pPr marL="640080" lvl="1" indent="-274320" fontAlgn="auto">
              <a:spcAft>
                <a:spcPts val="0"/>
              </a:spcAft>
              <a:buFont typeface="Wingdings 2"/>
              <a:buChar char=""/>
              <a:defRPr/>
            </a:pPr>
            <a:r>
              <a:rPr lang="en-US" dirty="0" smtClean="0"/>
              <a:t>Equipment purchase $ comes from regattas</a:t>
            </a:r>
          </a:p>
          <a:p>
            <a:pPr marL="640080" lvl="1" indent="-274320" fontAlgn="auto">
              <a:spcAft>
                <a:spcPts val="0"/>
              </a:spcAft>
              <a:buFont typeface="Wingdings 2"/>
              <a:buChar char=""/>
              <a:defRPr/>
            </a:pPr>
            <a:r>
              <a:rPr lang="en-US" dirty="0" smtClean="0"/>
              <a:t>Our space is fixed at present allocation</a:t>
            </a:r>
          </a:p>
          <a:p>
            <a:pPr marL="320040" indent="-320040" fontAlgn="auto">
              <a:spcAft>
                <a:spcPts val="0"/>
              </a:spcAft>
              <a:buFont typeface="Wingdings"/>
              <a:buChar char=""/>
              <a:defRPr/>
            </a:pPr>
            <a:r>
              <a:rPr lang="en-US" dirty="0" smtClean="0"/>
              <a:t>Need to look at all boats and equipment</a:t>
            </a:r>
          </a:p>
          <a:p>
            <a:pPr marL="640080" lvl="1" indent="-274320" fontAlgn="auto">
              <a:spcAft>
                <a:spcPts val="0"/>
              </a:spcAft>
              <a:buFont typeface="Wingdings 2"/>
              <a:buChar char=""/>
              <a:defRPr/>
            </a:pPr>
            <a:r>
              <a:rPr lang="en-US" dirty="0" smtClean="0"/>
              <a:t>Oars</a:t>
            </a:r>
          </a:p>
          <a:p>
            <a:pPr marL="640080" lvl="1" indent="-274320" fontAlgn="auto">
              <a:spcAft>
                <a:spcPts val="0"/>
              </a:spcAft>
              <a:buFont typeface="Wingdings 2"/>
              <a:buChar char=""/>
              <a:defRPr/>
            </a:pPr>
            <a:r>
              <a:rPr lang="en-US" dirty="0" smtClean="0"/>
              <a:t>Wakeless launch</a:t>
            </a:r>
          </a:p>
          <a:p>
            <a:pPr marL="640080" lvl="1" indent="-274320" fontAlgn="auto">
              <a:spcAft>
                <a:spcPts val="0"/>
              </a:spcAft>
              <a:buFont typeface="Wingdings 2"/>
              <a:buChar char=""/>
              <a:defRPr/>
            </a:pPr>
            <a:r>
              <a:rPr lang="en-US" dirty="0" smtClean="0"/>
              <a:t>Replace old </a:t>
            </a:r>
            <a:r>
              <a:rPr lang="en-US" dirty="0" err="1" smtClean="0"/>
              <a:t>Vespoli</a:t>
            </a:r>
            <a:r>
              <a:rPr lang="en-US" dirty="0" smtClean="0"/>
              <a:t> 2X and last old </a:t>
            </a:r>
            <a:r>
              <a:rPr lang="en-US" dirty="0" err="1" smtClean="0"/>
              <a:t>Peinert</a:t>
            </a:r>
            <a:endParaRPr lang="en-US" dirty="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12775" y="228600"/>
            <a:ext cx="8153400" cy="990600"/>
          </a:xfrm>
        </p:spPr>
        <p:txBody>
          <a:bodyPr/>
          <a:lstStyle/>
          <a:p>
            <a:r>
              <a:rPr lang="en-US" smtClean="0"/>
              <a:t>Committees Open Enrollment</a:t>
            </a:r>
          </a:p>
        </p:txBody>
      </p:sp>
      <p:sp>
        <p:nvSpPr>
          <p:cNvPr id="49154"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dirty="0">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BAABCD58-ABCF-4C02-B844-137815C39A7E}" type="slidenum">
              <a:rPr lang="en-US"/>
              <a:pPr>
                <a:defRPr/>
              </a:pPr>
              <a:t>32</a:t>
            </a:fld>
            <a:endParaRPr lang="en-US"/>
          </a:p>
        </p:txBody>
      </p:sp>
      <p:sp>
        <p:nvSpPr>
          <p:cNvPr id="3" name="Content Placeholder 2"/>
          <p:cNvSpPr>
            <a:spLocks noGrp="1"/>
          </p:cNvSpPr>
          <p:nvPr>
            <p:ph sz="quarter" idx="1"/>
          </p:nvPr>
        </p:nvSpPr>
        <p:spPr>
          <a:xfrm>
            <a:off x="612775" y="1600200"/>
            <a:ext cx="8074025" cy="4800600"/>
          </a:xfrm>
        </p:spPr>
        <p:txBody>
          <a:bodyPr rtlCol="0">
            <a:normAutofit fontScale="92500" lnSpcReduction="10000"/>
          </a:bodyPr>
          <a:lstStyle/>
          <a:p>
            <a:pPr marL="320040" indent="-320040" fontAlgn="auto">
              <a:spcAft>
                <a:spcPts val="0"/>
              </a:spcAft>
              <a:buFont typeface="Arial" pitchFamily="34" charset="0"/>
              <a:buChar char="•"/>
              <a:defRPr/>
            </a:pPr>
            <a:r>
              <a:rPr lang="en-US" dirty="0" smtClean="0"/>
              <a:t>Equipment Committee</a:t>
            </a:r>
          </a:p>
          <a:p>
            <a:pPr marL="640080" lvl="1" indent="-274320" fontAlgn="auto">
              <a:spcAft>
                <a:spcPts val="0"/>
              </a:spcAft>
              <a:buFont typeface="Arial" pitchFamily="34" charset="0"/>
              <a:buChar char="–"/>
              <a:defRPr/>
            </a:pPr>
            <a:r>
              <a:rPr lang="en-US" dirty="0" smtClean="0"/>
              <a:t>Open, Chair  -&gt; seat new committee in January</a:t>
            </a:r>
          </a:p>
          <a:p>
            <a:pPr marL="320040" indent="-320040" fontAlgn="auto">
              <a:spcAft>
                <a:spcPts val="0"/>
              </a:spcAft>
              <a:buFont typeface="Arial" pitchFamily="34" charset="0"/>
              <a:buChar char="•"/>
              <a:defRPr/>
            </a:pPr>
            <a:r>
              <a:rPr lang="en-US" dirty="0" smtClean="0"/>
              <a:t>Safety Committee</a:t>
            </a:r>
          </a:p>
          <a:p>
            <a:pPr marL="640080" lvl="1" indent="-274320" fontAlgn="auto">
              <a:spcAft>
                <a:spcPts val="0"/>
              </a:spcAft>
              <a:buFont typeface="Arial" pitchFamily="34" charset="0"/>
              <a:buChar char="–"/>
              <a:defRPr/>
            </a:pPr>
            <a:r>
              <a:rPr lang="en-US" dirty="0" smtClean="0"/>
              <a:t>Open, Chair (former Bob Lynch)</a:t>
            </a:r>
          </a:p>
          <a:p>
            <a:pPr marL="320040" indent="-320040" fontAlgn="auto">
              <a:spcAft>
                <a:spcPts val="0"/>
              </a:spcAft>
              <a:buFont typeface="Arial" pitchFamily="34" charset="0"/>
              <a:buChar char="•"/>
              <a:defRPr/>
            </a:pPr>
            <a:r>
              <a:rPr lang="en-US" dirty="0" smtClean="0"/>
              <a:t>Membership/Programs committee</a:t>
            </a:r>
          </a:p>
          <a:p>
            <a:pPr marL="640080" lvl="1" indent="-274320" fontAlgn="auto">
              <a:spcAft>
                <a:spcPts val="0"/>
              </a:spcAft>
              <a:buFont typeface="Arial" pitchFamily="34" charset="0"/>
              <a:buChar char="–"/>
              <a:defRPr/>
            </a:pPr>
            <a:r>
              <a:rPr lang="en-US" dirty="0" smtClean="0"/>
              <a:t>Vice President and OPEN, Co-chairs</a:t>
            </a:r>
          </a:p>
          <a:p>
            <a:pPr marL="640080" lvl="1" indent="-274320" fontAlgn="auto">
              <a:spcAft>
                <a:spcPts val="0"/>
              </a:spcAft>
              <a:buFont typeface="Arial" pitchFamily="34" charset="0"/>
              <a:buChar char="–"/>
              <a:defRPr/>
            </a:pPr>
            <a:r>
              <a:rPr lang="en-US" dirty="0" smtClean="0"/>
              <a:t>Develop the programs and program management training for CY2015</a:t>
            </a:r>
          </a:p>
          <a:p>
            <a:pPr marL="320040" indent="-320040" fontAlgn="auto">
              <a:spcAft>
                <a:spcPts val="0"/>
              </a:spcAft>
              <a:buFont typeface="Arial" pitchFamily="34" charset="0"/>
              <a:buChar char="•"/>
              <a:defRPr/>
            </a:pPr>
            <a:r>
              <a:rPr lang="en-US" dirty="0" smtClean="0"/>
              <a:t>Social</a:t>
            </a:r>
          </a:p>
          <a:p>
            <a:pPr marL="640080" lvl="1" indent="-274320" fontAlgn="auto">
              <a:spcAft>
                <a:spcPts val="0"/>
              </a:spcAft>
              <a:buFont typeface="Arial" pitchFamily="34" charset="0"/>
              <a:buChar char="•"/>
              <a:defRPr/>
            </a:pPr>
            <a:r>
              <a:rPr lang="en-US" dirty="0" smtClean="0"/>
              <a:t>Open, Chair (former Kathy McGowan)</a:t>
            </a:r>
          </a:p>
          <a:p>
            <a:pPr marL="320040" indent="-320040" fontAlgn="auto">
              <a:spcAft>
                <a:spcPts val="0"/>
              </a:spcAft>
              <a:buFont typeface="Arial" pitchFamily="34" charset="0"/>
              <a:buChar char="•"/>
              <a:defRPr/>
            </a:pPr>
            <a:r>
              <a:rPr lang="en-US" i="1" dirty="0" smtClean="0"/>
              <a:t>Rack Policy Committee </a:t>
            </a:r>
            <a:r>
              <a:rPr lang="en-US" dirty="0" smtClean="0"/>
              <a:t>– continuing</a:t>
            </a:r>
          </a:p>
          <a:p>
            <a:pPr marL="640080" lvl="1" indent="-274320" fontAlgn="auto">
              <a:spcAft>
                <a:spcPts val="0"/>
              </a:spcAft>
              <a:buFont typeface="Arial" pitchFamily="34" charset="0"/>
              <a:buChar char="•"/>
              <a:defRPr/>
            </a:pPr>
            <a:endParaRPr lang="en-US"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Committee 2014</a:t>
            </a:r>
            <a:endParaRPr lang="en-US" dirty="0"/>
          </a:p>
        </p:txBody>
      </p:sp>
      <p:sp>
        <p:nvSpPr>
          <p:cNvPr id="3" name="Content Placeholder 2"/>
          <p:cNvSpPr>
            <a:spLocks noGrp="1"/>
          </p:cNvSpPr>
          <p:nvPr>
            <p:ph sz="quarter" idx="1"/>
          </p:nvPr>
        </p:nvSpPr>
        <p:spPr/>
        <p:txBody>
          <a:bodyPr/>
          <a:lstStyle/>
          <a:p>
            <a:pPr marL="0" indent="0">
              <a:buNone/>
            </a:pPr>
            <a:r>
              <a:rPr lang="en-US" u="sng" dirty="0" smtClean="0"/>
              <a:t>Providing </a:t>
            </a:r>
            <a:r>
              <a:rPr lang="en-US" u="sng" dirty="0"/>
              <a:t>opportunity for members to </a:t>
            </a:r>
            <a:r>
              <a:rPr lang="en-US" u="sng" dirty="0" smtClean="0"/>
              <a:t>mix</a:t>
            </a:r>
          </a:p>
          <a:p>
            <a:r>
              <a:rPr lang="en-US" sz="1800" dirty="0" smtClean="0"/>
              <a:t>Encourage </a:t>
            </a:r>
            <a:r>
              <a:rPr lang="en-US" sz="1800" dirty="0"/>
              <a:t>group rows and coffee</a:t>
            </a:r>
          </a:p>
          <a:p>
            <a:r>
              <a:rPr lang="en-US" sz="1800" dirty="0" smtClean="0"/>
              <a:t>March </a:t>
            </a:r>
            <a:r>
              <a:rPr lang="en-US" sz="1800" dirty="0"/>
              <a:t>Meeting: St Patrick's Day snacks: Samples of MRRA outerwear.</a:t>
            </a:r>
          </a:p>
          <a:p>
            <a:r>
              <a:rPr lang="en-US" sz="1800" dirty="0"/>
              <a:t>April Meeting</a:t>
            </a:r>
            <a:r>
              <a:rPr lang="en-US" sz="1800" dirty="0" smtClean="0"/>
              <a:t>: On the Water! </a:t>
            </a:r>
            <a:r>
              <a:rPr lang="en-US" sz="1800" dirty="0"/>
              <a:t>Samples of MRRA Clothing</a:t>
            </a:r>
          </a:p>
          <a:p>
            <a:r>
              <a:rPr lang="en-US" sz="1800" dirty="0"/>
              <a:t>June 7 </a:t>
            </a:r>
            <a:r>
              <a:rPr lang="en-US" sz="1800" dirty="0" err="1"/>
              <a:t>th</a:t>
            </a:r>
            <a:r>
              <a:rPr lang="en-US" sz="1800" dirty="0"/>
              <a:t> National Learn To Row Day- Breakfast- snacks</a:t>
            </a:r>
          </a:p>
          <a:p>
            <a:r>
              <a:rPr lang="en-US" sz="1800" dirty="0" smtClean="0"/>
              <a:t>June 28 – 29</a:t>
            </a:r>
            <a:r>
              <a:rPr lang="en-US" sz="1800" baseline="30000" dirty="0" smtClean="0"/>
              <a:t>th</a:t>
            </a:r>
            <a:r>
              <a:rPr lang="en-US" sz="1800" dirty="0" smtClean="0"/>
              <a:t>: NEMA and Festival Regattas- </a:t>
            </a:r>
            <a:r>
              <a:rPr lang="en-US" sz="1800" dirty="0"/>
              <a:t>organized coolers for launches, breakfast and Lunch for regatta officials </a:t>
            </a:r>
            <a:r>
              <a:rPr lang="en-US" sz="1800" dirty="0" smtClean="0"/>
              <a:t>and volunteers</a:t>
            </a:r>
            <a:endParaRPr lang="en-US" sz="1800" dirty="0"/>
          </a:p>
          <a:p>
            <a:r>
              <a:rPr lang="en-US" sz="1800" dirty="0" smtClean="0"/>
              <a:t>Saturday </a:t>
            </a:r>
            <a:r>
              <a:rPr lang="en-US" sz="1800" dirty="0"/>
              <a:t>AM breakfast after session </a:t>
            </a:r>
            <a:r>
              <a:rPr lang="en-US" sz="1800" dirty="0" err="1"/>
              <a:t>LTScull</a:t>
            </a:r>
            <a:r>
              <a:rPr lang="en-US" sz="1800" dirty="0"/>
              <a:t>,..July</a:t>
            </a:r>
          </a:p>
          <a:p>
            <a:r>
              <a:rPr lang="en-US" sz="1800" dirty="0"/>
              <a:t>July 8 </a:t>
            </a:r>
            <a:r>
              <a:rPr lang="en-US" sz="1800" dirty="0" err="1"/>
              <a:t>th</a:t>
            </a:r>
            <a:r>
              <a:rPr lang="en-US" sz="1800" dirty="0"/>
              <a:t> Monthly Meeting: Cocktails on the deck, Invite recent LTR/LT sweep</a:t>
            </a:r>
          </a:p>
          <a:p>
            <a:r>
              <a:rPr lang="en-US" sz="1800" dirty="0"/>
              <a:t>** Through Summer/Fall </a:t>
            </a:r>
            <a:r>
              <a:rPr lang="en-US" sz="1800" dirty="0" smtClean="0"/>
              <a:t> </a:t>
            </a:r>
            <a:r>
              <a:rPr lang="en-US" sz="1800" dirty="0"/>
              <a:t>organize Full Moon and Twilight </a:t>
            </a:r>
            <a:r>
              <a:rPr lang="en-US" sz="1800" dirty="0" smtClean="0"/>
              <a:t>Rows</a:t>
            </a:r>
            <a:endParaRPr lang="en-US" sz="1800" dirty="0"/>
          </a:p>
          <a:p>
            <a:r>
              <a:rPr lang="en-US" sz="1800" dirty="0"/>
              <a:t>** Mentoring for new </a:t>
            </a:r>
            <a:r>
              <a:rPr lang="en-US" sz="1800" dirty="0" smtClean="0"/>
              <a:t>members</a:t>
            </a:r>
          </a:p>
          <a:p>
            <a:r>
              <a:rPr lang="en-US" sz="1800" dirty="0" smtClean="0"/>
              <a:t>Clothing </a:t>
            </a:r>
            <a:r>
              <a:rPr lang="en-US" sz="1800" dirty="0"/>
              <a:t>for MRRA. Still have some items available</a:t>
            </a:r>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33</a:t>
            </a:fld>
            <a:endParaRPr lang="en-US"/>
          </a:p>
        </p:txBody>
      </p:sp>
    </p:spTree>
    <p:extLst>
      <p:ext uri="{BB962C8B-B14F-4D97-AF65-F5344CB8AC3E}">
        <p14:creationId xmlns:p14="http://schemas.microsoft.com/office/powerpoint/2010/main" xmlns="" val="3412204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r>
              <a:rPr lang="en-US" smtClean="0"/>
              <a:t>Approval of Base Membership</a:t>
            </a:r>
          </a:p>
        </p:txBody>
      </p:sp>
      <p:sp>
        <p:nvSpPr>
          <p:cNvPr id="50178"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D5BC43CB-47C1-4D77-BFBD-C5D9C62139B1}" type="slidenum">
              <a:rPr lang="en-US"/>
              <a:pPr>
                <a:defRPr/>
              </a:pPr>
              <a:t>34</a:t>
            </a:fld>
            <a:endParaRPr lang="en-US"/>
          </a:p>
        </p:txBody>
      </p:sp>
      <p:sp>
        <p:nvSpPr>
          <p:cNvPr id="3" name="Content Placeholder 2"/>
          <p:cNvSpPr>
            <a:spLocks noGrp="1"/>
          </p:cNvSpPr>
          <p:nvPr>
            <p:ph sz="quarter" idx="1"/>
          </p:nvPr>
        </p:nvSpPr>
        <p:spPr>
          <a:xfrm>
            <a:off x="612775" y="1600200"/>
            <a:ext cx="8150225" cy="4648200"/>
          </a:xfrm>
        </p:spPr>
        <p:txBody>
          <a:bodyPr>
            <a:normAutofit fontScale="92500" lnSpcReduction="20000"/>
          </a:bodyPr>
          <a:lstStyle/>
          <a:p>
            <a:pPr marL="320040" indent="-320040" fontAlgn="auto">
              <a:spcAft>
                <a:spcPts val="0"/>
              </a:spcAft>
              <a:buFont typeface="Wingdings"/>
              <a:buChar char=""/>
              <a:defRPr/>
            </a:pPr>
            <a:r>
              <a:rPr lang="en-US" sz="2800" dirty="0" smtClean="0"/>
              <a:t>Increase Base Membership $25 to $150 for CY2015</a:t>
            </a:r>
          </a:p>
          <a:p>
            <a:pPr marL="320040" indent="-320040" fontAlgn="auto">
              <a:spcAft>
                <a:spcPts val="0"/>
              </a:spcAft>
              <a:buFont typeface="Wingdings"/>
              <a:buChar char=""/>
              <a:defRPr/>
            </a:pPr>
            <a:r>
              <a:rPr lang="en-US" sz="2800" dirty="0" smtClean="0"/>
              <a:t>Payment of Base Membership due by 15 January</a:t>
            </a:r>
          </a:p>
          <a:p>
            <a:pPr marL="320040" indent="-320040" fontAlgn="auto">
              <a:spcAft>
                <a:spcPts val="0"/>
              </a:spcAft>
              <a:buFont typeface="Wingdings"/>
              <a:buChar char=""/>
              <a:defRPr/>
            </a:pPr>
            <a:r>
              <a:rPr lang="en-US" sz="2800" dirty="0" smtClean="0"/>
              <a:t>Discount of $25 for payments postmarked or delivered to the hand of Treasurer/Secretary by 15 January  (so $125 if paid on time)</a:t>
            </a:r>
          </a:p>
          <a:p>
            <a:pPr marL="320040" indent="-320040" fontAlgn="auto">
              <a:spcAft>
                <a:spcPts val="0"/>
              </a:spcAft>
              <a:buFont typeface="Wingdings"/>
              <a:buChar char=""/>
              <a:defRPr/>
            </a:pPr>
            <a:r>
              <a:rPr lang="en-US" sz="2800" dirty="0" smtClean="0"/>
              <a:t>Student rate of $75 membership and $75 off-peak logbook sculling</a:t>
            </a:r>
          </a:p>
          <a:p>
            <a:pPr marL="320040" indent="-320040" fontAlgn="auto">
              <a:spcAft>
                <a:spcPts val="0"/>
              </a:spcAft>
              <a:buFont typeface="Wingdings"/>
              <a:buChar char=""/>
              <a:defRPr/>
            </a:pPr>
            <a:r>
              <a:rPr lang="en-US" sz="2800" dirty="0" smtClean="0"/>
              <a:t>Rationale</a:t>
            </a:r>
          </a:p>
          <a:p>
            <a:pPr marL="640080" lvl="1" indent="-274320" fontAlgn="auto">
              <a:spcAft>
                <a:spcPts val="0"/>
              </a:spcAft>
              <a:buFont typeface="Wingdings 2"/>
              <a:buChar char=""/>
              <a:defRPr/>
            </a:pPr>
            <a:r>
              <a:rPr lang="en-US" sz="2400" dirty="0" smtClean="0"/>
              <a:t>Base Membership defines voting rights</a:t>
            </a:r>
          </a:p>
          <a:p>
            <a:pPr marL="640080" lvl="1" indent="-274320" fontAlgn="auto">
              <a:spcAft>
                <a:spcPts val="0"/>
              </a:spcAft>
              <a:buFont typeface="Wingdings 2"/>
              <a:buChar char=""/>
              <a:defRPr/>
            </a:pPr>
            <a:r>
              <a:rPr lang="en-US" sz="2400" dirty="0" smtClean="0"/>
              <a:t>Club has cash flow needs before rowing season starts for insurance, boathouse user fees</a:t>
            </a:r>
          </a:p>
          <a:p>
            <a:pPr marL="640080" lvl="1" indent="-274320" fontAlgn="auto">
              <a:spcAft>
                <a:spcPts val="0"/>
              </a:spcAft>
              <a:buFont typeface="Wingdings 2"/>
              <a:buChar char=""/>
              <a:defRPr/>
            </a:pPr>
            <a:r>
              <a:rPr lang="en-US" sz="2400" dirty="0" smtClean="0"/>
              <a:t>High % of members paid by 15 January 2014</a:t>
            </a:r>
          </a:p>
          <a:p>
            <a:pPr marL="365760" lvl="1" indent="0" fontAlgn="auto">
              <a:spcAft>
                <a:spcPts val="0"/>
              </a:spcAft>
              <a:buNone/>
              <a:defRPr/>
            </a:pPr>
            <a:endParaRPr lang="en-US" sz="2400" dirty="0" smtClean="0"/>
          </a:p>
          <a:p>
            <a:pPr marL="0" indent="0" fontAlgn="auto">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of Definition of Student</a:t>
            </a:r>
            <a:endParaRPr lang="en-US" dirty="0"/>
          </a:p>
        </p:txBody>
      </p:sp>
      <p:sp>
        <p:nvSpPr>
          <p:cNvPr id="3" name="Content Placeholder 2"/>
          <p:cNvSpPr>
            <a:spLocks noGrp="1"/>
          </p:cNvSpPr>
          <p:nvPr>
            <p:ph sz="quarter" idx="1"/>
          </p:nvPr>
        </p:nvSpPr>
        <p:spPr/>
        <p:txBody>
          <a:bodyPr/>
          <a:lstStyle/>
          <a:p>
            <a:r>
              <a:rPr lang="en-US" dirty="0" smtClean="0"/>
              <a:t>Student is not defined in the bylaws</a:t>
            </a:r>
          </a:p>
          <a:p>
            <a:r>
              <a:rPr lang="en-US" dirty="0" smtClean="0"/>
              <a:t>Proposed:</a:t>
            </a:r>
          </a:p>
          <a:p>
            <a:pPr marL="0" indent="0">
              <a:buNone/>
            </a:pPr>
            <a:r>
              <a:rPr lang="en-US" dirty="0" smtClean="0"/>
              <a:t>A Student membership rate is offered to anyone who has not reached his/her 23</a:t>
            </a:r>
            <a:r>
              <a:rPr lang="en-US" baseline="30000" dirty="0" smtClean="0"/>
              <a:t>rd</a:t>
            </a:r>
            <a:r>
              <a:rPr lang="en-US" dirty="0" smtClean="0"/>
              <a:t> birthday at the time of membership</a:t>
            </a:r>
          </a:p>
          <a:p>
            <a:pPr>
              <a:buFont typeface="Wingdings" panose="05000000000000000000" pitchFamily="2" charset="2"/>
              <a:buChar char="q"/>
            </a:pPr>
            <a:r>
              <a:rPr lang="en-US" dirty="0" smtClean="0"/>
              <a:t>Rationale:  We had several members who are adults and taking courses who have asked for student membership.  The reason for the student membership is to help young people who are still in college and not yet fully in the workforce</a:t>
            </a:r>
            <a:endParaRPr lang="en-US" dirty="0"/>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35</a:t>
            </a:fld>
            <a:endParaRPr lang="en-US"/>
          </a:p>
        </p:txBody>
      </p:sp>
    </p:spTree>
    <p:extLst>
      <p:ext uri="{BB962C8B-B14F-4D97-AF65-F5344CB8AC3E}">
        <p14:creationId xmlns:p14="http://schemas.microsoft.com/office/powerpoint/2010/main" xmlns="" val="734266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12775" y="228600"/>
            <a:ext cx="8153400" cy="990600"/>
          </a:xfrm>
        </p:spPr>
        <p:txBody>
          <a:bodyPr/>
          <a:lstStyle/>
          <a:p>
            <a:r>
              <a:rPr lang="en-US" smtClean="0"/>
              <a:t>Volunteering in Club</a:t>
            </a:r>
          </a:p>
        </p:txBody>
      </p:sp>
      <p:sp>
        <p:nvSpPr>
          <p:cNvPr id="51202" name="Date Placeholder 2"/>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6733DDB1-45F2-4AA8-AC17-4514FE4FB491}" type="slidenum">
              <a:rPr lang="en-US"/>
              <a:pPr>
                <a:defRPr/>
              </a:pPr>
              <a:t>36</a:t>
            </a:fld>
            <a:endParaRPr lang="en-US"/>
          </a:p>
        </p:txBody>
      </p:sp>
      <p:sp>
        <p:nvSpPr>
          <p:cNvPr id="5" name="Content Placeholder 4"/>
          <p:cNvSpPr>
            <a:spLocks noGrp="1"/>
          </p:cNvSpPr>
          <p:nvPr>
            <p:ph sz="quarter" idx="1"/>
          </p:nvPr>
        </p:nvSpPr>
        <p:spPr>
          <a:xfrm>
            <a:off x="612775" y="1600200"/>
            <a:ext cx="8074025" cy="4724400"/>
          </a:xfrm>
        </p:spPr>
        <p:txBody>
          <a:bodyPr>
            <a:normAutofit/>
          </a:bodyPr>
          <a:lstStyle/>
          <a:p>
            <a:pPr marL="320040" indent="-320040" fontAlgn="auto">
              <a:spcAft>
                <a:spcPts val="0"/>
              </a:spcAft>
              <a:buFont typeface="Wingdings"/>
              <a:buChar char=""/>
              <a:defRPr/>
            </a:pPr>
            <a:r>
              <a:rPr lang="en-US" dirty="0" smtClean="0"/>
              <a:t>As an all-volunteer organization, it is imperative and a requirement of membership to volunteer</a:t>
            </a:r>
          </a:p>
          <a:p>
            <a:pPr marL="640080" lvl="1" indent="-274320" fontAlgn="auto">
              <a:spcAft>
                <a:spcPts val="0"/>
              </a:spcAft>
              <a:buFont typeface="Arial" pitchFamily="34" charset="0"/>
              <a:buChar char="•"/>
              <a:defRPr/>
            </a:pPr>
            <a:r>
              <a:rPr lang="en-US" dirty="0" smtClean="0">
                <a:solidFill>
                  <a:srgbClr val="FF0000"/>
                </a:solidFill>
              </a:rPr>
              <a:t>Very high response for TRR and Festival volunteering </a:t>
            </a:r>
          </a:p>
          <a:p>
            <a:pPr marL="319405" indent="-274320" fontAlgn="auto">
              <a:spcAft>
                <a:spcPts val="0"/>
              </a:spcAft>
              <a:buFont typeface="Arial" pitchFamily="34" charset="0"/>
              <a:buChar char="•"/>
              <a:defRPr/>
            </a:pPr>
            <a:r>
              <a:rPr lang="en-US" dirty="0" smtClean="0">
                <a:solidFill>
                  <a:schemeClr val="accent2">
                    <a:lumMod val="50000"/>
                  </a:schemeClr>
                </a:solidFill>
              </a:rPr>
              <a:t>Need new blood on Equipment committee</a:t>
            </a:r>
          </a:p>
          <a:p>
            <a:pPr marL="640080" lvl="1" indent="-274320" fontAlgn="auto">
              <a:spcAft>
                <a:spcPts val="0"/>
              </a:spcAft>
              <a:buFont typeface="Arial" pitchFamily="34" charset="0"/>
              <a:buChar char="•"/>
              <a:defRPr/>
            </a:pPr>
            <a:r>
              <a:rPr lang="en-US" dirty="0" smtClean="0">
                <a:solidFill>
                  <a:schemeClr val="accent2">
                    <a:lumMod val="50000"/>
                  </a:schemeClr>
                </a:solidFill>
              </a:rPr>
              <a:t>Very active and demanding committee</a:t>
            </a:r>
          </a:p>
          <a:p>
            <a:pPr marL="640080" lvl="1" indent="-274320" fontAlgn="auto">
              <a:spcAft>
                <a:spcPts val="0"/>
              </a:spcAft>
              <a:buFont typeface="Arial" pitchFamily="34" charset="0"/>
              <a:buChar char="•"/>
              <a:defRPr/>
            </a:pPr>
            <a:r>
              <a:rPr lang="en-US" dirty="0" smtClean="0">
                <a:solidFill>
                  <a:schemeClr val="accent2">
                    <a:lumMod val="50000"/>
                  </a:schemeClr>
                </a:solidFill>
              </a:rPr>
              <a:t>More help makes less work for all</a:t>
            </a:r>
          </a:p>
          <a:p>
            <a:pPr marL="365760" lvl="1" indent="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of the Year Award</a:t>
            </a:r>
            <a:endParaRPr lang="en-US" dirty="0"/>
          </a:p>
        </p:txBody>
      </p:sp>
      <p:sp>
        <p:nvSpPr>
          <p:cNvPr id="3" name="Content Placeholder 2"/>
          <p:cNvSpPr>
            <a:spLocks noGrp="1"/>
          </p:cNvSpPr>
          <p:nvPr>
            <p:ph sz="quarter" idx="1"/>
          </p:nvPr>
        </p:nvSpPr>
        <p:spPr/>
        <p:txBody>
          <a:bodyPr/>
          <a:lstStyle/>
          <a:p>
            <a:r>
              <a:rPr lang="en-US" dirty="0" smtClean="0"/>
              <a:t>Barbara Sherman</a:t>
            </a:r>
          </a:p>
          <a:p>
            <a:r>
              <a:rPr lang="en-US" dirty="0" err="1" smtClean="0"/>
              <a:t>Linas</a:t>
            </a:r>
            <a:r>
              <a:rPr lang="en-US" dirty="0" smtClean="0"/>
              <a:t> </a:t>
            </a:r>
            <a:r>
              <a:rPr lang="en-US" dirty="0" err="1" smtClean="0"/>
              <a:t>Alinskas</a:t>
            </a:r>
            <a:endParaRPr lang="en-US" dirty="0" smtClean="0"/>
          </a:p>
          <a:p>
            <a:endParaRPr lang="en-US" dirty="0"/>
          </a:p>
          <a:p>
            <a:r>
              <a:rPr lang="en-US" dirty="0" smtClean="0"/>
              <a:t>For going above and beyond consistently for the regattas this summer – we would have not have been as successful without your dedication and labors!</a:t>
            </a:r>
            <a:endParaRPr lang="en-US" dirty="0"/>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37</a:t>
            </a:fld>
            <a:endParaRPr lang="en-US"/>
          </a:p>
        </p:txBody>
      </p:sp>
    </p:spTree>
    <p:extLst>
      <p:ext uri="{BB962C8B-B14F-4D97-AF65-F5344CB8AC3E}">
        <p14:creationId xmlns:p14="http://schemas.microsoft.com/office/powerpoint/2010/main" xmlns="" val="245968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12775" y="228600"/>
            <a:ext cx="8153400" cy="990600"/>
          </a:xfrm>
        </p:spPr>
        <p:txBody>
          <a:bodyPr/>
          <a:lstStyle/>
          <a:p>
            <a:r>
              <a:rPr lang="en-US" smtClean="0"/>
              <a:t>Appreciation</a:t>
            </a:r>
          </a:p>
        </p:txBody>
      </p:sp>
      <p:sp>
        <p:nvSpPr>
          <p:cNvPr id="53250"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3146D93E-B41E-4EB6-88E3-91C2682B6562}" type="slidenum">
              <a:rPr lang="en-US"/>
              <a:pPr>
                <a:defRPr/>
              </a:pPr>
              <a:t>38</a:t>
            </a:fld>
            <a:endParaRPr lang="en-US"/>
          </a:p>
        </p:txBody>
      </p:sp>
      <p:sp>
        <p:nvSpPr>
          <p:cNvPr id="3" name="Content Placeholder 2"/>
          <p:cNvSpPr>
            <a:spLocks noGrp="1"/>
          </p:cNvSpPr>
          <p:nvPr>
            <p:ph sz="quarter" idx="1"/>
          </p:nvPr>
        </p:nvSpPr>
        <p:spPr>
          <a:xfrm>
            <a:off x="612775" y="1600200"/>
            <a:ext cx="8153400" cy="4648200"/>
          </a:xfrm>
        </p:spPr>
        <p:txBody>
          <a:bodyPr rtlCol="0">
            <a:normAutofit fontScale="92500" lnSpcReduction="20000"/>
          </a:bodyPr>
          <a:lstStyle/>
          <a:p>
            <a:pPr marL="320040" indent="-320040" fontAlgn="auto">
              <a:spcAft>
                <a:spcPts val="0"/>
              </a:spcAft>
              <a:buFont typeface="Arial" pitchFamily="34" charset="0"/>
              <a:buChar char="•"/>
              <a:defRPr/>
            </a:pPr>
            <a:r>
              <a:rPr lang="en-US" sz="3300" b="1" i="1" dirty="0" smtClean="0"/>
              <a:t>Thank you to our Program Managers</a:t>
            </a:r>
          </a:p>
          <a:p>
            <a:pPr marL="640080" lvl="1" indent="-274320" fontAlgn="auto">
              <a:spcAft>
                <a:spcPts val="0"/>
              </a:spcAft>
              <a:buFont typeface="Arial" pitchFamily="34" charset="0"/>
              <a:buChar char="–"/>
              <a:defRPr/>
            </a:pPr>
            <a:r>
              <a:rPr lang="en-US" sz="2900" dirty="0" smtClean="0"/>
              <a:t>Chur </a:t>
            </a:r>
            <a:r>
              <a:rPr lang="en-US" sz="2900" dirty="0" err="1" smtClean="0"/>
              <a:t>Masors</a:t>
            </a:r>
            <a:r>
              <a:rPr lang="en-US" sz="2900" dirty="0" smtClean="0"/>
              <a:t> – Learn to Scull</a:t>
            </a:r>
          </a:p>
          <a:p>
            <a:pPr marL="640080" lvl="1" indent="-274320" fontAlgn="auto">
              <a:spcAft>
                <a:spcPts val="0"/>
              </a:spcAft>
              <a:buFont typeface="Arial" pitchFamily="34" charset="0"/>
              <a:buChar char="–"/>
              <a:defRPr/>
            </a:pPr>
            <a:r>
              <a:rPr lang="en-US" sz="2900" dirty="0" smtClean="0"/>
              <a:t>Carl Popolo – Masters Sweep</a:t>
            </a:r>
          </a:p>
          <a:p>
            <a:pPr marL="640080" lvl="1" indent="-274320" fontAlgn="auto">
              <a:spcAft>
                <a:spcPts val="0"/>
              </a:spcAft>
              <a:buFont typeface="Arial" pitchFamily="34" charset="0"/>
              <a:buChar char="–"/>
              <a:defRPr/>
            </a:pPr>
            <a:r>
              <a:rPr lang="en-US" sz="2900" dirty="0" smtClean="0"/>
              <a:t>Jon Dwyer – Open Sweep Men</a:t>
            </a:r>
          </a:p>
          <a:p>
            <a:pPr marL="640080" lvl="1" indent="-274320" fontAlgn="auto">
              <a:spcAft>
                <a:spcPts val="0"/>
              </a:spcAft>
              <a:buFont typeface="Arial" pitchFamily="34" charset="0"/>
              <a:buChar char="–"/>
              <a:defRPr/>
            </a:pPr>
            <a:r>
              <a:rPr lang="en-US" sz="2900" dirty="0" smtClean="0"/>
              <a:t>Katie </a:t>
            </a:r>
            <a:r>
              <a:rPr lang="en-US" sz="2900" dirty="0" err="1" smtClean="0"/>
              <a:t>Coutermarsh</a:t>
            </a:r>
            <a:r>
              <a:rPr lang="en-US" sz="2900" dirty="0" smtClean="0"/>
              <a:t> – Open Sweep Women</a:t>
            </a:r>
          </a:p>
          <a:p>
            <a:pPr marL="640080" lvl="1" indent="-274320" fontAlgn="auto">
              <a:spcAft>
                <a:spcPts val="0"/>
              </a:spcAft>
              <a:buFont typeface="Arial" pitchFamily="34" charset="0"/>
              <a:buChar char="–"/>
              <a:defRPr/>
            </a:pPr>
            <a:r>
              <a:rPr lang="en-US" sz="2900" dirty="0" err="1" smtClean="0"/>
              <a:t>Linas</a:t>
            </a:r>
            <a:r>
              <a:rPr lang="en-US" sz="2900" dirty="0" smtClean="0"/>
              <a:t> </a:t>
            </a:r>
            <a:r>
              <a:rPr lang="en-US" sz="2900" dirty="0" err="1" smtClean="0"/>
              <a:t>Alinskas</a:t>
            </a:r>
            <a:r>
              <a:rPr lang="en-US" sz="2900" dirty="0" smtClean="0"/>
              <a:t> – Coached Sculling</a:t>
            </a:r>
          </a:p>
          <a:p>
            <a:pPr marL="640080" lvl="1" indent="-274320" fontAlgn="auto">
              <a:spcAft>
                <a:spcPts val="0"/>
              </a:spcAft>
              <a:buFont typeface="Arial" pitchFamily="34" charset="0"/>
              <a:buChar char="–"/>
              <a:defRPr/>
            </a:pPr>
            <a:r>
              <a:rPr lang="en-US" sz="2900" dirty="0" smtClean="0"/>
              <a:t>Terry Freeman and Jody </a:t>
            </a:r>
            <a:r>
              <a:rPr lang="en-US" sz="2900" dirty="0" err="1" smtClean="0"/>
              <a:t>Decarolis</a:t>
            </a:r>
            <a:r>
              <a:rPr lang="en-US" sz="2900" dirty="0" smtClean="0"/>
              <a:t> – LT Sweep</a:t>
            </a:r>
          </a:p>
          <a:p>
            <a:pPr marL="640080" lvl="1" indent="-274320" fontAlgn="auto">
              <a:spcAft>
                <a:spcPts val="0"/>
              </a:spcAft>
              <a:buFont typeface="Arial" pitchFamily="34" charset="0"/>
              <a:buChar char="–"/>
              <a:defRPr/>
            </a:pPr>
            <a:endParaRPr lang="en-US" dirty="0"/>
          </a:p>
          <a:p>
            <a:pPr marL="320040" indent="-320040" fontAlgn="auto">
              <a:spcAft>
                <a:spcPts val="0"/>
              </a:spcAft>
              <a:buFont typeface="Arial" pitchFamily="34" charset="0"/>
              <a:buChar char="•"/>
              <a:defRPr/>
            </a:pPr>
            <a:r>
              <a:rPr lang="en-US" sz="3500" b="1" i="1" dirty="0" smtClean="0"/>
              <a:t>Thank you to our fabulous Coaches</a:t>
            </a:r>
          </a:p>
          <a:p>
            <a:pPr marL="640080" lvl="1" indent="-274320" fontAlgn="auto">
              <a:spcAft>
                <a:spcPts val="0"/>
              </a:spcAft>
              <a:buFont typeface="Arial" pitchFamily="34" charset="0"/>
              <a:buChar char="–"/>
              <a:defRPr/>
            </a:pPr>
            <a:r>
              <a:rPr lang="en-US" sz="2900" dirty="0" smtClean="0"/>
              <a:t>K.C. </a:t>
            </a:r>
            <a:r>
              <a:rPr lang="en-US" sz="2900" dirty="0" err="1" smtClean="0"/>
              <a:t>Lumbard</a:t>
            </a:r>
            <a:r>
              <a:rPr lang="en-US" sz="2900" dirty="0" smtClean="0"/>
              <a:t>		- Alex </a:t>
            </a:r>
            <a:r>
              <a:rPr lang="en-US" sz="2900" dirty="0" err="1" smtClean="0"/>
              <a:t>Gavriel</a:t>
            </a:r>
            <a:endParaRPr lang="en-US" sz="2900" dirty="0" smtClean="0"/>
          </a:p>
          <a:p>
            <a:pPr marL="640080" lvl="1" indent="-274320" fontAlgn="auto">
              <a:spcAft>
                <a:spcPts val="0"/>
              </a:spcAft>
              <a:buFont typeface="Arial" pitchFamily="34" charset="0"/>
              <a:buChar char="–"/>
              <a:defRPr/>
            </a:pPr>
            <a:r>
              <a:rPr lang="en-US" sz="2900" dirty="0" smtClean="0"/>
              <a:t>Mark Lewis		- Robbie Walters</a:t>
            </a:r>
            <a:endParaRPr lang="en-US" sz="29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r>
              <a:rPr lang="en-US" smtClean="0"/>
              <a:t>Appreciation</a:t>
            </a:r>
          </a:p>
        </p:txBody>
      </p:sp>
      <p:sp>
        <p:nvSpPr>
          <p:cNvPr id="54274" name="Date Placeholder 2"/>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490357E8-3E42-4A0E-B232-C8D42EE0B733}" type="slidenum">
              <a:rPr lang="en-US"/>
              <a:pPr>
                <a:defRPr/>
              </a:pPr>
              <a:t>39</a:t>
            </a:fld>
            <a:endParaRPr lang="en-US"/>
          </a:p>
        </p:txBody>
      </p:sp>
      <p:sp>
        <p:nvSpPr>
          <p:cNvPr id="54276" name="Content Placeholder 4"/>
          <p:cNvSpPr>
            <a:spLocks noGrp="1"/>
          </p:cNvSpPr>
          <p:nvPr>
            <p:ph sz="quarter" idx="1"/>
          </p:nvPr>
        </p:nvSpPr>
        <p:spPr>
          <a:xfrm>
            <a:off x="612775" y="1600200"/>
            <a:ext cx="8153400" cy="4495800"/>
          </a:xfrm>
        </p:spPr>
        <p:txBody>
          <a:bodyPr/>
          <a:lstStyle/>
          <a:p>
            <a:r>
              <a:rPr lang="en-US" dirty="0" smtClean="0"/>
              <a:t>Thank you to our Regatta Directors</a:t>
            </a:r>
          </a:p>
          <a:p>
            <a:pPr lvl="1">
              <a:buFont typeface="Arial" charset="0"/>
              <a:buChar char="•"/>
            </a:pPr>
            <a:r>
              <a:rPr lang="en-US" dirty="0" smtClean="0"/>
              <a:t>Jay Feenan</a:t>
            </a:r>
          </a:p>
          <a:p>
            <a:pPr lvl="1">
              <a:buFont typeface="Arial" charset="0"/>
              <a:buChar char="•"/>
            </a:pPr>
            <a:r>
              <a:rPr lang="en-US" dirty="0" smtClean="0"/>
              <a:t>Peg Landry</a:t>
            </a:r>
          </a:p>
          <a:p>
            <a:pPr lvl="1">
              <a:buFont typeface="Arial" charset="0"/>
              <a:buChar char="•"/>
            </a:pPr>
            <a:r>
              <a:rPr lang="en-US" dirty="0" smtClean="0"/>
              <a:t>Carl Popolo</a:t>
            </a:r>
          </a:p>
          <a:p>
            <a:pPr lvl="1">
              <a:buFont typeface="Arial" charset="0"/>
              <a:buChar char="•"/>
            </a:pPr>
            <a:r>
              <a:rPr lang="en-US" dirty="0" smtClean="0"/>
              <a:t>Karen Scammell</a:t>
            </a:r>
          </a:p>
          <a:p>
            <a:pPr lvl="1">
              <a:buFont typeface="Arial" charset="0"/>
              <a:buChar char="•"/>
            </a:pPr>
            <a:r>
              <a:rPr lang="en-US" dirty="0" smtClean="0"/>
              <a:t>LOC for summer regattas:  </a:t>
            </a:r>
          </a:p>
          <a:p>
            <a:pPr lvl="2">
              <a:buFont typeface="Arial" charset="0"/>
              <a:buChar char="•"/>
            </a:pPr>
            <a:r>
              <a:rPr lang="en-US" dirty="0" smtClean="0"/>
              <a:t>Dottie </a:t>
            </a:r>
            <a:r>
              <a:rPr lang="en-US" dirty="0" err="1" smtClean="0"/>
              <a:t>Semonian</a:t>
            </a:r>
            <a:r>
              <a:rPr lang="en-US" dirty="0" smtClean="0"/>
              <a:t> – Dave Morley – </a:t>
            </a:r>
            <a:r>
              <a:rPr lang="en-US" dirty="0" err="1" smtClean="0"/>
              <a:t>Linas</a:t>
            </a:r>
            <a:r>
              <a:rPr lang="en-US" dirty="0" smtClean="0"/>
              <a:t> </a:t>
            </a:r>
            <a:r>
              <a:rPr lang="en-US" dirty="0" err="1" smtClean="0"/>
              <a:t>Alinskas</a:t>
            </a:r>
            <a:r>
              <a:rPr lang="en-US" dirty="0" smtClean="0"/>
              <a:t>- Barbara Sherman – Bronwyn Chapman – Dennis McCarthy</a:t>
            </a:r>
          </a:p>
          <a:p>
            <a:pPr>
              <a:buFont typeface="Wingdings" pitchFamily="2" charset="2"/>
              <a:buChar char="q"/>
            </a:pPr>
            <a:r>
              <a:rPr lang="en-US" b="1" dirty="0" smtClean="0"/>
              <a:t>Thank you to 2 tremendous spouses – </a:t>
            </a:r>
          </a:p>
          <a:p>
            <a:pPr lvl="1">
              <a:buFont typeface="Arial" panose="020B0604020202020204" pitchFamily="34" charset="0"/>
              <a:buChar char="•"/>
            </a:pPr>
            <a:r>
              <a:rPr lang="en-US" dirty="0" smtClean="0"/>
              <a:t>Mike Power and John </a:t>
            </a:r>
            <a:r>
              <a:rPr lang="en-US" smtClean="0"/>
              <a:t>Breiland</a:t>
            </a:r>
            <a:endParaRPr lang="en-US" dirty="0" smtClean="0"/>
          </a:p>
          <a:p>
            <a:pPr>
              <a:buFont typeface="Wingdings" pitchFamily="2" charset="2"/>
              <a:buChar char="q"/>
            </a:pPr>
            <a:endParaRPr lang="en-US" dirty="0" smtClean="0"/>
          </a:p>
          <a:p>
            <a:pPr>
              <a:buFont typeface="Wingdings" pitchFamily="2" charset="2"/>
              <a:buChar char="q"/>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r>
              <a:rPr lang="en-US" dirty="0" smtClean="0"/>
              <a:t>Safety Message:  </a:t>
            </a:r>
          </a:p>
        </p:txBody>
      </p:sp>
      <p:sp>
        <p:nvSpPr>
          <p:cNvPr id="30722" name="Date Placeholder 2"/>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1A277CAC-AAD2-4924-9A4E-005448F0700C}" type="slidenum">
              <a:rPr lang="en-US"/>
              <a:pPr>
                <a:defRPr/>
              </a:pPr>
              <a:t>4</a:t>
            </a:fld>
            <a:endParaRPr lang="en-US"/>
          </a:p>
        </p:txBody>
      </p:sp>
      <p:sp>
        <p:nvSpPr>
          <p:cNvPr id="5" name="Content Placeholder 4"/>
          <p:cNvSpPr>
            <a:spLocks noGrp="1"/>
          </p:cNvSpPr>
          <p:nvPr>
            <p:ph sz="quarter" idx="1"/>
          </p:nvPr>
        </p:nvSpPr>
        <p:spPr>
          <a:xfrm>
            <a:off x="612775" y="1600200"/>
            <a:ext cx="8153400" cy="4495800"/>
          </a:xfrm>
        </p:spPr>
        <p:txBody>
          <a:bodyPr>
            <a:normAutofit/>
          </a:bodyPr>
          <a:lstStyle/>
          <a:p>
            <a:pPr marL="365760" lvl="1" indent="0" fontAlgn="auto">
              <a:spcAft>
                <a:spcPts val="0"/>
              </a:spcAft>
              <a:buNone/>
              <a:defRPr/>
            </a:pPr>
            <a:r>
              <a:rPr lang="en-US" sz="2400" dirty="0" smtClean="0"/>
              <a:t>To be delivered by member of Safety Committee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Appreciation	</a:t>
            </a:r>
            <a:endParaRPr lang="en-US" dirty="0"/>
          </a:p>
        </p:txBody>
      </p:sp>
      <p:sp>
        <p:nvSpPr>
          <p:cNvPr id="3" name="Content Placeholder 2"/>
          <p:cNvSpPr>
            <a:spLocks noGrp="1"/>
          </p:cNvSpPr>
          <p:nvPr>
            <p:ph sz="quarter" idx="1"/>
          </p:nvPr>
        </p:nvSpPr>
        <p:spPr>
          <a:xfrm>
            <a:off x="533400" y="1485900"/>
            <a:ext cx="8153400" cy="4495800"/>
          </a:xfrm>
        </p:spPr>
        <p:txBody>
          <a:bodyPr/>
          <a:lstStyle/>
          <a:p>
            <a:r>
              <a:rPr lang="en-US" dirty="0" smtClean="0"/>
              <a:t>Thank you to Committee Chairs</a:t>
            </a:r>
          </a:p>
          <a:p>
            <a:pPr lvl="1">
              <a:buFont typeface="Wingdings" pitchFamily="2" charset="2"/>
              <a:buChar char="§"/>
            </a:pPr>
            <a:r>
              <a:rPr lang="en-US" dirty="0" smtClean="0"/>
              <a:t>Equipment:  Bob </a:t>
            </a:r>
            <a:r>
              <a:rPr lang="en-US" dirty="0" err="1" smtClean="0"/>
              <a:t>Sengstaken</a:t>
            </a:r>
            <a:endParaRPr lang="en-US" dirty="0" smtClean="0"/>
          </a:p>
          <a:p>
            <a:pPr lvl="1">
              <a:buFont typeface="Wingdings" pitchFamily="2" charset="2"/>
              <a:buChar char="§"/>
            </a:pPr>
            <a:r>
              <a:rPr lang="en-US" dirty="0" smtClean="0"/>
              <a:t>Social:  Kathy McGowan</a:t>
            </a:r>
          </a:p>
          <a:p>
            <a:pPr lvl="1">
              <a:buFont typeface="Wingdings" pitchFamily="2" charset="2"/>
              <a:buChar char="§"/>
            </a:pPr>
            <a:r>
              <a:rPr lang="en-US" dirty="0" smtClean="0"/>
              <a:t>Safety:  Bob Lynch</a:t>
            </a:r>
          </a:p>
          <a:p>
            <a:pPr lvl="1">
              <a:buFont typeface="Wingdings" pitchFamily="2" charset="2"/>
              <a:buChar char="§"/>
            </a:pPr>
            <a:r>
              <a:rPr lang="en-US" dirty="0" smtClean="0"/>
              <a:t>Membership/Programs:  Carl Popolo, Jason Holden, Karen Scammell</a:t>
            </a:r>
          </a:p>
          <a:p>
            <a:pPr>
              <a:buFont typeface="Wingdings" panose="05000000000000000000" pitchFamily="2" charset="2"/>
              <a:buChar char="q"/>
            </a:pPr>
            <a:r>
              <a:rPr lang="en-US" dirty="0"/>
              <a:t> </a:t>
            </a:r>
            <a:r>
              <a:rPr lang="en-US" dirty="0" smtClean="0"/>
              <a:t>Thank you retiring board members</a:t>
            </a:r>
          </a:p>
          <a:p>
            <a:pPr lvl="1">
              <a:buFont typeface="Wingdings" pitchFamily="2" charset="2"/>
              <a:buChar char="§"/>
            </a:pPr>
            <a:r>
              <a:rPr lang="en-US" dirty="0" smtClean="0"/>
              <a:t>Jason Holden, Trustee</a:t>
            </a:r>
          </a:p>
          <a:p>
            <a:pPr lvl="1">
              <a:buFont typeface="Wingdings" pitchFamily="2" charset="2"/>
              <a:buChar char="§"/>
            </a:pPr>
            <a:r>
              <a:rPr lang="en-US" dirty="0" smtClean="0"/>
              <a:t>Jay </a:t>
            </a:r>
            <a:r>
              <a:rPr lang="en-US" dirty="0" err="1" smtClean="0"/>
              <a:t>Feenan</a:t>
            </a:r>
            <a:r>
              <a:rPr lang="en-US" dirty="0" smtClean="0"/>
              <a:t>, former president and VP</a:t>
            </a:r>
            <a:endParaRPr lang="en-US" dirty="0"/>
          </a:p>
          <a:p>
            <a:pPr>
              <a:buFont typeface="Wingdings" pitchFamily="2" charset="2"/>
              <a:buChar char="§"/>
            </a:pPr>
            <a:r>
              <a:rPr lang="en-US" dirty="0" smtClean="0"/>
              <a:t>Thank you to our Webmaster Carl Popolo !!</a:t>
            </a:r>
          </a:p>
          <a:p>
            <a:pPr lvl="1">
              <a:buFont typeface="Wingdings" pitchFamily="2" charset="2"/>
              <a:buChar char="§"/>
            </a:pPr>
            <a:endParaRPr lang="en-US" dirty="0"/>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40</a:t>
            </a:fld>
            <a:endParaRPr lang="en-US"/>
          </a:p>
        </p:txBody>
      </p:sp>
    </p:spTree>
    <p:extLst>
      <p:ext uri="{BB962C8B-B14F-4D97-AF65-F5344CB8AC3E}">
        <p14:creationId xmlns:p14="http://schemas.microsoft.com/office/powerpoint/2010/main" xmlns="" val="3694166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 You to Jay </a:t>
            </a:r>
            <a:r>
              <a:rPr lang="en-US" dirty="0" err="1" smtClean="0"/>
              <a:t>Feenan</a:t>
            </a:r>
            <a:endParaRPr lang="en-US" dirty="0"/>
          </a:p>
        </p:txBody>
      </p:sp>
      <p:sp>
        <p:nvSpPr>
          <p:cNvPr id="3" name="Content Placeholder 2"/>
          <p:cNvSpPr>
            <a:spLocks noGrp="1"/>
          </p:cNvSpPr>
          <p:nvPr>
            <p:ph sz="quarter" idx="1"/>
          </p:nvPr>
        </p:nvSpPr>
        <p:spPr/>
        <p:txBody>
          <a:bodyPr/>
          <a:lstStyle/>
          <a:p>
            <a:r>
              <a:rPr lang="en-US" dirty="0" smtClean="0"/>
              <a:t>For his </a:t>
            </a:r>
            <a:r>
              <a:rPr lang="en-US" u="sng" dirty="0" smtClean="0"/>
              <a:t>decades</a:t>
            </a:r>
            <a:r>
              <a:rPr lang="en-US" dirty="0" smtClean="0"/>
              <a:t> of service to the MRRA</a:t>
            </a:r>
          </a:p>
          <a:p>
            <a:r>
              <a:rPr lang="en-US" dirty="0" smtClean="0"/>
              <a:t>Leadership in growing the TRR over the past 6-7 years</a:t>
            </a:r>
          </a:p>
          <a:p>
            <a:r>
              <a:rPr lang="en-US" dirty="0" smtClean="0"/>
              <a:t>Improving relationships between the MRRA, the University and the Lowell </a:t>
            </a:r>
            <a:r>
              <a:rPr lang="en-US" smtClean="0"/>
              <a:t>City community</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41</a:t>
            </a:fld>
            <a:endParaRPr lang="en-US"/>
          </a:p>
        </p:txBody>
      </p:sp>
    </p:spTree>
    <p:extLst>
      <p:ext uri="{BB962C8B-B14F-4D97-AF65-F5344CB8AC3E}">
        <p14:creationId xmlns:p14="http://schemas.microsoft.com/office/powerpoint/2010/main" xmlns="" val="2971481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p:txBody>
          <a:bodyPr/>
          <a:lstStyle/>
          <a:p>
            <a:r>
              <a:rPr lang="en-US" smtClean="0"/>
              <a:t>Annual Election of Officers</a:t>
            </a:r>
          </a:p>
        </p:txBody>
      </p:sp>
      <p:sp>
        <p:nvSpPr>
          <p:cNvPr id="55298" name="Date Placeholder 1"/>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55299" name="Slide Number Placeholder 3"/>
          <p:cNvSpPr>
            <a:spLocks noGrp="1"/>
          </p:cNvSpPr>
          <p:nvPr>
            <p:ph type="sldNum" sz="quarter" idx="11"/>
          </p:nvPr>
        </p:nvSpPr>
        <p:spPr bwMode="auto">
          <a:noFill/>
          <a:ln>
            <a:miter lim="800000"/>
            <a:headEnd/>
            <a:tailEnd/>
          </a:ln>
        </p:spPr>
        <p:txBody>
          <a:bodyPr wrap="square" lIns="91440" tIns="45720" rIns="91440" bIns="45720" numCol="1" compatLnSpc="1">
            <a:prstTxWarp prst="textNoShape">
              <a:avLst/>
            </a:prstTxWarp>
          </a:bodyPr>
          <a:lstStyle/>
          <a:p>
            <a:fld id="{0FE2AB5A-F00F-4C09-984B-937D0013B76C}"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Detail slides for backup</a:t>
            </a:r>
            <a:endParaRPr lang="en-US" dirty="0"/>
          </a:p>
        </p:txBody>
      </p:sp>
      <p:sp>
        <p:nvSpPr>
          <p:cNvPr id="6" name="Title 5"/>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1"/>
          </p:nvPr>
        </p:nvSpPr>
        <p:spPr/>
        <p:txBody>
          <a:bodyPr>
            <a:normAutofit/>
          </a:bodyPr>
          <a:lstStyle/>
          <a:p>
            <a:pPr>
              <a:defRPr/>
            </a:pPr>
            <a:fld id="{B4BBA3ED-786A-49E7-9737-3A307C9E62B1}" type="slidenum">
              <a:rPr lang="en-US" smtClean="0"/>
              <a:pPr>
                <a:defRPr/>
              </a:pPr>
              <a:t>43</a:t>
            </a:fld>
            <a:endParaRPr lang="en-US"/>
          </a:p>
        </p:txBody>
      </p:sp>
    </p:spTree>
    <p:extLst>
      <p:ext uri="{BB962C8B-B14F-4D97-AF65-F5344CB8AC3E}">
        <p14:creationId xmlns:p14="http://schemas.microsoft.com/office/powerpoint/2010/main" xmlns="" val="2165961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596" y="838200"/>
            <a:ext cx="4870244" cy="523220"/>
          </a:xfrm>
          <a:prstGeom prst="rect">
            <a:avLst/>
          </a:prstGeom>
          <a:noFill/>
        </p:spPr>
        <p:txBody>
          <a:bodyPr wrap="none" rtlCol="0">
            <a:spAutoFit/>
          </a:bodyPr>
          <a:lstStyle/>
          <a:p>
            <a:r>
              <a:rPr lang="en-US" sz="2800" dirty="0" smtClean="0">
                <a:latin typeface="+mj-lt"/>
              </a:rPr>
              <a:t>Total 2x/2- Rowing by Rower</a:t>
            </a:r>
            <a:endParaRPr lang="en-US" sz="2800" dirty="0">
              <a:latin typeface="+mj-lt"/>
            </a:endParaRPr>
          </a:p>
        </p:txBody>
      </p:sp>
      <p:pic>
        <p:nvPicPr>
          <p:cNvPr id="2050" name="Picture 2"/>
          <p:cNvPicPr>
            <a:picLocks noChangeArrowheads="1"/>
          </p:cNvPicPr>
          <p:nvPr/>
        </p:nvPicPr>
        <p:blipFill>
          <a:blip r:embed="rId3" cstate="print"/>
          <a:srcRect/>
          <a:stretch>
            <a:fillRect/>
          </a:stretch>
        </p:blipFill>
        <p:spPr bwMode="auto">
          <a:xfrm>
            <a:off x="200057" y="1371600"/>
            <a:ext cx="8743885" cy="4854361"/>
          </a:xfrm>
          <a:prstGeom prst="rect">
            <a:avLst/>
          </a:prstGeom>
          <a:noFill/>
          <a:ln w="9525">
            <a:noFill/>
            <a:miter lim="800000"/>
            <a:headEnd/>
            <a:tailEnd/>
          </a:ln>
          <a:effectLst/>
        </p:spPr>
      </p:pic>
    </p:spTree>
    <p:extLst>
      <p:ext uri="{BB962C8B-B14F-4D97-AF65-F5344CB8AC3E}">
        <p14:creationId xmlns:p14="http://schemas.microsoft.com/office/powerpoint/2010/main" xmlns="" val="38010497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596" y="838200"/>
            <a:ext cx="4410182" cy="523220"/>
          </a:xfrm>
          <a:prstGeom prst="rect">
            <a:avLst/>
          </a:prstGeom>
          <a:noFill/>
        </p:spPr>
        <p:txBody>
          <a:bodyPr wrap="none" rtlCol="0">
            <a:spAutoFit/>
          </a:bodyPr>
          <a:lstStyle/>
          <a:p>
            <a:r>
              <a:rPr lang="en-US" sz="2800" dirty="0" smtClean="0">
                <a:latin typeface="+mj-lt"/>
              </a:rPr>
              <a:t>Total 4x Rowing by Rower</a:t>
            </a:r>
            <a:endParaRPr lang="en-US" sz="2800" dirty="0">
              <a:latin typeface="+mj-lt"/>
            </a:endParaRPr>
          </a:p>
        </p:txBody>
      </p:sp>
      <p:pic>
        <p:nvPicPr>
          <p:cNvPr id="2" name="Picture 2"/>
          <p:cNvPicPr>
            <a:picLocks noChangeArrowheads="1"/>
          </p:cNvPicPr>
          <p:nvPr/>
        </p:nvPicPr>
        <p:blipFill>
          <a:blip r:embed="rId3" cstate="print"/>
          <a:srcRect/>
          <a:stretch>
            <a:fillRect/>
          </a:stretch>
        </p:blipFill>
        <p:spPr bwMode="auto">
          <a:xfrm>
            <a:off x="200057" y="1371600"/>
            <a:ext cx="8743885" cy="4854361"/>
          </a:xfrm>
          <a:prstGeom prst="rect">
            <a:avLst/>
          </a:prstGeom>
          <a:noFill/>
          <a:ln w="9525">
            <a:noFill/>
            <a:miter lim="800000"/>
            <a:headEnd/>
            <a:tailEnd/>
          </a:ln>
          <a:effectLst/>
        </p:spPr>
      </p:pic>
    </p:spTree>
    <p:extLst>
      <p:ext uri="{BB962C8B-B14F-4D97-AF65-F5344CB8AC3E}">
        <p14:creationId xmlns:p14="http://schemas.microsoft.com/office/powerpoint/2010/main" xmlns="" val="10392891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596" y="838200"/>
            <a:ext cx="4899098" cy="523220"/>
          </a:xfrm>
          <a:prstGeom prst="rect">
            <a:avLst/>
          </a:prstGeom>
          <a:noFill/>
        </p:spPr>
        <p:txBody>
          <a:bodyPr wrap="none" rtlCol="0">
            <a:spAutoFit/>
          </a:bodyPr>
          <a:lstStyle/>
          <a:p>
            <a:r>
              <a:rPr lang="en-US" sz="2800" dirty="0" smtClean="0">
                <a:latin typeface="+mj-lt"/>
              </a:rPr>
              <a:t>Total 4-/4+ Rowing by Rower</a:t>
            </a:r>
            <a:endParaRPr lang="en-US" sz="2800" dirty="0">
              <a:latin typeface="+mj-lt"/>
            </a:endParaRPr>
          </a:p>
        </p:txBody>
      </p:sp>
      <p:pic>
        <p:nvPicPr>
          <p:cNvPr id="2" name="Picture 2"/>
          <p:cNvPicPr>
            <a:picLocks noChangeArrowheads="1"/>
          </p:cNvPicPr>
          <p:nvPr/>
        </p:nvPicPr>
        <p:blipFill>
          <a:blip r:embed="rId3" cstate="print"/>
          <a:srcRect/>
          <a:stretch>
            <a:fillRect/>
          </a:stretch>
        </p:blipFill>
        <p:spPr bwMode="auto">
          <a:xfrm>
            <a:off x="200057" y="1371600"/>
            <a:ext cx="8743885" cy="4854361"/>
          </a:xfrm>
          <a:prstGeom prst="rect">
            <a:avLst/>
          </a:prstGeom>
          <a:noFill/>
          <a:ln w="9525">
            <a:noFill/>
            <a:miter lim="800000"/>
            <a:headEnd/>
            <a:tailEnd/>
          </a:ln>
          <a:effectLst/>
        </p:spPr>
      </p:pic>
    </p:spTree>
    <p:extLst>
      <p:ext uri="{BB962C8B-B14F-4D97-AF65-F5344CB8AC3E}">
        <p14:creationId xmlns:p14="http://schemas.microsoft.com/office/powerpoint/2010/main" xmlns="" val="3135574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596" y="838200"/>
            <a:ext cx="4439036" cy="523220"/>
          </a:xfrm>
          <a:prstGeom prst="rect">
            <a:avLst/>
          </a:prstGeom>
          <a:noFill/>
        </p:spPr>
        <p:txBody>
          <a:bodyPr wrap="none" rtlCol="0">
            <a:spAutoFit/>
          </a:bodyPr>
          <a:lstStyle/>
          <a:p>
            <a:r>
              <a:rPr lang="en-US" sz="2800" dirty="0" smtClean="0">
                <a:latin typeface="+mj-lt"/>
              </a:rPr>
              <a:t>Total 8+ Rowing by Rower</a:t>
            </a:r>
            <a:endParaRPr lang="en-US" sz="2800" dirty="0">
              <a:latin typeface="+mj-lt"/>
            </a:endParaRPr>
          </a:p>
        </p:txBody>
      </p:sp>
      <p:pic>
        <p:nvPicPr>
          <p:cNvPr id="2" name="Picture 2"/>
          <p:cNvPicPr>
            <a:picLocks noChangeArrowheads="1"/>
          </p:cNvPicPr>
          <p:nvPr/>
        </p:nvPicPr>
        <p:blipFill>
          <a:blip r:embed="rId3" cstate="print"/>
          <a:srcRect/>
          <a:stretch>
            <a:fillRect/>
          </a:stretch>
        </p:blipFill>
        <p:spPr bwMode="auto">
          <a:xfrm>
            <a:off x="200057" y="1371600"/>
            <a:ext cx="8743885" cy="4854361"/>
          </a:xfrm>
          <a:prstGeom prst="rect">
            <a:avLst/>
          </a:prstGeom>
          <a:noFill/>
          <a:ln w="9525">
            <a:noFill/>
            <a:miter lim="800000"/>
            <a:headEnd/>
            <a:tailEnd/>
          </a:ln>
          <a:effectLst/>
        </p:spPr>
      </p:pic>
    </p:spTree>
    <p:extLst>
      <p:ext uri="{BB962C8B-B14F-4D97-AF65-F5344CB8AC3E}">
        <p14:creationId xmlns:p14="http://schemas.microsoft.com/office/powerpoint/2010/main" xmlns="" val="166634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fontAlgn="auto">
              <a:spcAft>
                <a:spcPts val="0"/>
              </a:spcAft>
              <a:defRPr/>
            </a:pPr>
            <a:r>
              <a:rPr lang="en-US" smtClean="0"/>
              <a:t>2014 </a:t>
            </a:r>
            <a:r>
              <a:rPr lang="en-US" dirty="0" smtClean="0"/>
              <a:t>– Budget and Program Objectives</a:t>
            </a:r>
            <a:endParaRPr lang="en-US" dirty="0"/>
          </a:p>
        </p:txBody>
      </p:sp>
      <p:sp>
        <p:nvSpPr>
          <p:cNvPr id="31746"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76547412-1836-43A4-94A4-3A01131AC98B}" type="slidenum">
              <a:rPr lang="en-US"/>
              <a:pPr>
                <a:defRPr/>
              </a:pPr>
              <a:t>5</a:t>
            </a:fld>
            <a:endParaRPr lang="en-US"/>
          </a:p>
        </p:txBody>
      </p:sp>
      <p:sp>
        <p:nvSpPr>
          <p:cNvPr id="31748" name="Content Placeholder 2"/>
          <p:cNvSpPr>
            <a:spLocks noGrp="1"/>
          </p:cNvSpPr>
          <p:nvPr>
            <p:ph sz="quarter" idx="1"/>
          </p:nvPr>
        </p:nvSpPr>
        <p:spPr>
          <a:xfrm>
            <a:off x="76200" y="1447800"/>
            <a:ext cx="8153400" cy="5181600"/>
          </a:xfrm>
        </p:spPr>
        <p:txBody>
          <a:bodyPr/>
          <a:lstStyle/>
          <a:p>
            <a:pPr>
              <a:buFont typeface="Arial" charset="0"/>
              <a:buChar char="•"/>
            </a:pPr>
            <a:r>
              <a:rPr lang="en-US" dirty="0" smtClean="0"/>
              <a:t>We were budgeted to make an operating profit of $8.5K;  and after reserve for boat depreciation, would have a net result of $500.</a:t>
            </a:r>
          </a:p>
          <a:p>
            <a:pPr>
              <a:buFont typeface="Arial" charset="0"/>
              <a:buChar char="•"/>
            </a:pPr>
            <a:r>
              <a:rPr lang="en-US" dirty="0" smtClean="0"/>
              <a:t>Grow the MRRA to beyond 100 members</a:t>
            </a:r>
          </a:p>
          <a:p>
            <a:pPr>
              <a:buFont typeface="Arial" charset="0"/>
              <a:buChar char="•"/>
            </a:pPr>
            <a:r>
              <a:rPr lang="en-US" dirty="0" smtClean="0"/>
              <a:t>Continue Learn to Scull with a paid coach</a:t>
            </a:r>
          </a:p>
          <a:p>
            <a:pPr>
              <a:buFont typeface="Arial" charset="0"/>
              <a:buChar char="•"/>
            </a:pPr>
            <a:r>
              <a:rPr lang="en-US" dirty="0" smtClean="0"/>
              <a:t>Grow Sweep rowing with increased programs and professional coaching</a:t>
            </a:r>
          </a:p>
          <a:p>
            <a:pPr>
              <a:buFont typeface="Arial" charset="0"/>
              <a:buChar char="•"/>
            </a:pPr>
            <a:r>
              <a:rPr lang="en-US" dirty="0" smtClean="0"/>
              <a:t>Run the Festival Regatta with Break-Even</a:t>
            </a:r>
          </a:p>
          <a:p>
            <a:pPr>
              <a:buFont typeface="Arial" charset="0"/>
              <a:buChar char="•"/>
            </a:pPr>
            <a:r>
              <a:rPr lang="en-US" dirty="0" smtClean="0"/>
              <a:t>Run a successful, profitable TRR</a:t>
            </a:r>
          </a:p>
        </p:txBody>
      </p:sp>
    </p:spTree>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rtlCol="0">
            <a:normAutofit fontScale="90000"/>
          </a:bodyPr>
          <a:lstStyle/>
          <a:p>
            <a:pPr fontAlgn="auto">
              <a:spcAft>
                <a:spcPts val="0"/>
              </a:spcAft>
              <a:defRPr/>
            </a:pPr>
            <a:r>
              <a:rPr lang="en-US" dirty="0" smtClean="0"/>
              <a:t>2014 – Budget and Program Objectives  - RESULT</a:t>
            </a:r>
            <a:endParaRPr lang="en-US" dirty="0"/>
          </a:p>
        </p:txBody>
      </p:sp>
      <p:sp>
        <p:nvSpPr>
          <p:cNvPr id="31746" name="Date Placeholder 3"/>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5" name="Slide Number Placeholder 4"/>
          <p:cNvSpPr>
            <a:spLocks noGrp="1"/>
          </p:cNvSpPr>
          <p:nvPr>
            <p:ph type="sldNum" sz="quarter" idx="12"/>
          </p:nvPr>
        </p:nvSpPr>
        <p:spPr/>
        <p:txBody>
          <a:bodyPr>
            <a:normAutofit fontScale="85000" lnSpcReduction="20000"/>
          </a:bodyPr>
          <a:lstStyle/>
          <a:p>
            <a:pPr>
              <a:defRPr/>
            </a:pPr>
            <a:fld id="{76547412-1836-43A4-94A4-3A01131AC98B}" type="slidenum">
              <a:rPr lang="en-US"/>
              <a:pPr>
                <a:defRPr/>
              </a:pPr>
              <a:t>6</a:t>
            </a:fld>
            <a:endParaRPr lang="en-US"/>
          </a:p>
        </p:txBody>
      </p:sp>
      <p:sp>
        <p:nvSpPr>
          <p:cNvPr id="31748" name="Content Placeholder 2"/>
          <p:cNvSpPr>
            <a:spLocks noGrp="1"/>
          </p:cNvSpPr>
          <p:nvPr>
            <p:ph sz="quarter" idx="1"/>
          </p:nvPr>
        </p:nvSpPr>
        <p:spPr>
          <a:xfrm>
            <a:off x="76200" y="1447800"/>
            <a:ext cx="8153400" cy="5181600"/>
          </a:xfrm>
        </p:spPr>
        <p:txBody>
          <a:bodyPr/>
          <a:lstStyle/>
          <a:p>
            <a:pPr>
              <a:buFont typeface="Arial" charset="0"/>
              <a:buChar char="•"/>
            </a:pPr>
            <a:r>
              <a:rPr lang="en-US" dirty="0" smtClean="0"/>
              <a:t>We were budgeted to make an operating profit of $8.5K;  and after reserve for boat depreciation, would have a net result of $500.</a:t>
            </a:r>
          </a:p>
          <a:p>
            <a:pPr lvl="1">
              <a:buFont typeface="Arial" charset="0"/>
              <a:buChar char="•"/>
            </a:pPr>
            <a:r>
              <a:rPr lang="en-US" dirty="0" smtClean="0">
                <a:solidFill>
                  <a:srgbClr val="FF0000"/>
                </a:solidFill>
              </a:rPr>
              <a:t>Operating loss of $2166 (not </a:t>
            </a:r>
            <a:r>
              <a:rPr lang="en-US" dirty="0" err="1" smtClean="0">
                <a:solidFill>
                  <a:srgbClr val="FF0000"/>
                </a:solidFill>
              </a:rPr>
              <a:t>incl</a:t>
            </a:r>
            <a:r>
              <a:rPr lang="en-US" dirty="0" smtClean="0">
                <a:solidFill>
                  <a:srgbClr val="FF0000"/>
                </a:solidFill>
              </a:rPr>
              <a:t> regattas)</a:t>
            </a:r>
          </a:p>
          <a:p>
            <a:pPr>
              <a:buFont typeface="Arial" charset="0"/>
              <a:buChar char="•"/>
            </a:pPr>
            <a:r>
              <a:rPr lang="en-US" dirty="0" smtClean="0"/>
              <a:t>Grow the MRRA to beyond 100 members</a:t>
            </a:r>
          </a:p>
          <a:p>
            <a:pPr lvl="1">
              <a:buFont typeface="Arial" charset="0"/>
              <a:buChar char="•"/>
            </a:pPr>
            <a:r>
              <a:rPr lang="en-US" dirty="0" smtClean="0">
                <a:solidFill>
                  <a:srgbClr val="00B050"/>
                </a:solidFill>
              </a:rPr>
              <a:t>104 PAID MEMBERS (increase from 84 in 2013)</a:t>
            </a:r>
          </a:p>
          <a:p>
            <a:pPr>
              <a:buFont typeface="Arial" charset="0"/>
              <a:buChar char="•"/>
            </a:pPr>
            <a:r>
              <a:rPr lang="en-US" dirty="0" smtClean="0"/>
              <a:t>Continue Learn to Scull with a paid coach</a:t>
            </a:r>
          </a:p>
          <a:p>
            <a:pPr lvl="1">
              <a:buFont typeface="Arial" charset="0"/>
              <a:buChar char="•"/>
            </a:pPr>
            <a:r>
              <a:rPr lang="en-US" dirty="0" smtClean="0">
                <a:solidFill>
                  <a:srgbClr val="F5750B"/>
                </a:solidFill>
              </a:rPr>
              <a:t>Ran </a:t>
            </a:r>
            <a:r>
              <a:rPr lang="en-US" dirty="0" err="1" smtClean="0">
                <a:solidFill>
                  <a:srgbClr val="F5750B"/>
                </a:solidFill>
              </a:rPr>
              <a:t>LTScull</a:t>
            </a:r>
            <a:r>
              <a:rPr lang="en-US" dirty="0" smtClean="0">
                <a:solidFill>
                  <a:srgbClr val="F5750B"/>
                </a:solidFill>
              </a:rPr>
              <a:t> 2 but  not enough for </a:t>
            </a:r>
            <a:r>
              <a:rPr lang="en-US" dirty="0" err="1" smtClean="0">
                <a:solidFill>
                  <a:srgbClr val="F5750B"/>
                </a:solidFill>
              </a:rPr>
              <a:t>LTScull</a:t>
            </a:r>
            <a:r>
              <a:rPr lang="en-US" dirty="0" smtClean="0">
                <a:solidFill>
                  <a:srgbClr val="F5750B"/>
                </a:solidFill>
              </a:rPr>
              <a:t> 1</a:t>
            </a:r>
          </a:p>
        </p:txBody>
      </p:sp>
    </p:spTree>
    <p:extLst>
      <p:ext uri="{BB962C8B-B14F-4D97-AF65-F5344CB8AC3E}">
        <p14:creationId xmlns:p14="http://schemas.microsoft.com/office/powerpoint/2010/main" xmlns="" val="3509190856"/>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 Budget and Program Objectives  - RESULT</a:t>
            </a:r>
          </a:p>
        </p:txBody>
      </p:sp>
      <p:sp>
        <p:nvSpPr>
          <p:cNvPr id="3" name="Content Placeholder 2"/>
          <p:cNvSpPr>
            <a:spLocks noGrp="1"/>
          </p:cNvSpPr>
          <p:nvPr>
            <p:ph sz="quarter" idx="1"/>
          </p:nvPr>
        </p:nvSpPr>
        <p:spPr/>
        <p:txBody>
          <a:bodyPr/>
          <a:lstStyle/>
          <a:p>
            <a:pPr>
              <a:buFont typeface="Arial" charset="0"/>
              <a:buChar char="•"/>
            </a:pPr>
            <a:r>
              <a:rPr lang="en-US" dirty="0"/>
              <a:t>Grow Sweep rowing with increased programs and professional </a:t>
            </a:r>
            <a:r>
              <a:rPr lang="en-US" dirty="0" smtClean="0"/>
              <a:t>coaching</a:t>
            </a:r>
          </a:p>
          <a:p>
            <a:pPr lvl="1">
              <a:buFont typeface="Arial" charset="0"/>
              <a:buChar char="•"/>
            </a:pPr>
            <a:r>
              <a:rPr lang="en-US" dirty="0" smtClean="0">
                <a:solidFill>
                  <a:srgbClr val="00B050"/>
                </a:solidFill>
              </a:rPr>
              <a:t>We ran </a:t>
            </a:r>
            <a:r>
              <a:rPr lang="en-US" dirty="0" err="1" smtClean="0">
                <a:solidFill>
                  <a:srgbClr val="00B050"/>
                </a:solidFill>
              </a:rPr>
              <a:t>LTSweep</a:t>
            </a:r>
            <a:r>
              <a:rPr lang="en-US" dirty="0" smtClean="0">
                <a:solidFill>
                  <a:srgbClr val="00B050"/>
                </a:solidFill>
              </a:rPr>
              <a:t> with 7 people at reduced rate</a:t>
            </a:r>
          </a:p>
          <a:p>
            <a:pPr lvl="1">
              <a:buFont typeface="Arial" charset="0"/>
              <a:buChar char="•"/>
            </a:pPr>
            <a:r>
              <a:rPr lang="en-US" dirty="0" smtClean="0">
                <a:solidFill>
                  <a:srgbClr val="00B050"/>
                </a:solidFill>
              </a:rPr>
              <a:t>Professional coaches of Mark Lewis, John Cotter and KC </a:t>
            </a:r>
            <a:r>
              <a:rPr lang="en-US" dirty="0" err="1" smtClean="0">
                <a:solidFill>
                  <a:srgbClr val="00B050"/>
                </a:solidFill>
              </a:rPr>
              <a:t>Lumbard</a:t>
            </a:r>
            <a:endParaRPr lang="en-US" dirty="0">
              <a:solidFill>
                <a:srgbClr val="00B050"/>
              </a:solidFill>
            </a:endParaRPr>
          </a:p>
          <a:p>
            <a:pPr>
              <a:buFont typeface="Arial" charset="0"/>
              <a:buChar char="•"/>
            </a:pPr>
            <a:r>
              <a:rPr lang="en-US" dirty="0"/>
              <a:t>Run the Festival Regatta with </a:t>
            </a:r>
            <a:r>
              <a:rPr lang="en-US" dirty="0" smtClean="0"/>
              <a:t>Break-Even</a:t>
            </a:r>
          </a:p>
          <a:p>
            <a:pPr lvl="1">
              <a:buFont typeface="Arial" charset="0"/>
              <a:buChar char="•"/>
            </a:pPr>
            <a:r>
              <a:rPr lang="en-US" dirty="0" smtClean="0">
                <a:solidFill>
                  <a:srgbClr val="00B050"/>
                </a:solidFill>
              </a:rPr>
              <a:t>Made $4353 on Festival </a:t>
            </a:r>
          </a:p>
          <a:p>
            <a:pPr lvl="1">
              <a:buFont typeface="Arial" charset="0"/>
              <a:buChar char="•"/>
            </a:pPr>
            <a:r>
              <a:rPr lang="en-US" dirty="0" smtClean="0">
                <a:solidFill>
                  <a:srgbClr val="00B050"/>
                </a:solidFill>
              </a:rPr>
              <a:t>Added </a:t>
            </a:r>
            <a:r>
              <a:rPr lang="en-US" dirty="0" err="1" smtClean="0">
                <a:solidFill>
                  <a:srgbClr val="00B050"/>
                </a:solidFill>
              </a:rPr>
              <a:t>USRowing</a:t>
            </a:r>
            <a:r>
              <a:rPr lang="en-US" dirty="0" smtClean="0">
                <a:solidFill>
                  <a:srgbClr val="00B050"/>
                </a:solidFill>
              </a:rPr>
              <a:t> NEMA event at $5054 profit</a:t>
            </a:r>
            <a:endParaRPr lang="en-US" dirty="0">
              <a:solidFill>
                <a:srgbClr val="00B050"/>
              </a:solidFill>
            </a:endParaRPr>
          </a:p>
          <a:p>
            <a:pPr>
              <a:buFont typeface="Arial" charset="0"/>
              <a:buChar char="•"/>
            </a:pPr>
            <a:r>
              <a:rPr lang="en-US" dirty="0"/>
              <a:t>Run a successful, profitable </a:t>
            </a:r>
            <a:r>
              <a:rPr lang="en-US" dirty="0" smtClean="0"/>
              <a:t>TRR</a:t>
            </a:r>
          </a:p>
          <a:p>
            <a:pPr lvl="1">
              <a:buFont typeface="Arial" charset="0"/>
              <a:buChar char="•"/>
            </a:pPr>
            <a:r>
              <a:rPr lang="en-US" dirty="0" smtClean="0">
                <a:solidFill>
                  <a:srgbClr val="00B050"/>
                </a:solidFill>
              </a:rPr>
              <a:t>Increased boats to 764 entries, 3</a:t>
            </a:r>
            <a:r>
              <a:rPr lang="en-US" baseline="30000" dirty="0" smtClean="0">
                <a:solidFill>
                  <a:srgbClr val="00B050"/>
                </a:solidFill>
              </a:rPr>
              <a:t>rd</a:t>
            </a:r>
            <a:r>
              <a:rPr lang="en-US" dirty="0" smtClean="0">
                <a:solidFill>
                  <a:srgbClr val="00B050"/>
                </a:solidFill>
              </a:rPr>
              <a:t> launch location</a:t>
            </a:r>
            <a:endParaRPr lang="en-US" dirty="0">
              <a:solidFill>
                <a:srgbClr val="00B050"/>
              </a:solidFill>
            </a:endParaRPr>
          </a:p>
          <a:p>
            <a:endParaRPr lang="en-US" dirty="0"/>
          </a:p>
        </p:txBody>
      </p:sp>
      <p:sp>
        <p:nvSpPr>
          <p:cNvPr id="4" name="Date Placeholder 3"/>
          <p:cNvSpPr>
            <a:spLocks noGrp="1"/>
          </p:cNvSpPr>
          <p:nvPr>
            <p:ph type="dt" sz="half" idx="10"/>
          </p:nvPr>
        </p:nvSpPr>
        <p:spPr/>
        <p:txBody>
          <a:bodyPr/>
          <a:lstStyle/>
          <a:p>
            <a:pPr>
              <a:defRPr/>
            </a:pPr>
            <a:r>
              <a:rPr lang="en-US" smtClean="0"/>
              <a:t>9 December 2014</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B4BBA3ED-786A-49E7-9737-3A307C9E62B1}" type="slidenum">
              <a:rPr lang="en-US" smtClean="0"/>
              <a:pPr>
                <a:defRPr/>
              </a:pPr>
              <a:t>7</a:t>
            </a:fld>
            <a:endParaRPr lang="en-US"/>
          </a:p>
        </p:txBody>
      </p:sp>
    </p:spTree>
    <p:extLst>
      <p:ext uri="{BB962C8B-B14F-4D97-AF65-F5344CB8AC3E}">
        <p14:creationId xmlns:p14="http://schemas.microsoft.com/office/powerpoint/2010/main" xmlns="" val="208283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r>
              <a:rPr lang="en-US" dirty="0" smtClean="0"/>
              <a:t>Membership</a:t>
            </a:r>
          </a:p>
        </p:txBody>
      </p:sp>
      <p:sp>
        <p:nvSpPr>
          <p:cNvPr id="32770" name="Date Placeholder 4"/>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solidFill>
                  <a:schemeClr val="tx2"/>
                </a:solidFill>
              </a:rPr>
              <a:t>9 December 2014</a:t>
            </a:r>
            <a:endParaRPr lang="en-US">
              <a:solidFill>
                <a:schemeClr val="tx2"/>
              </a:solidFill>
            </a:endParaRPr>
          </a:p>
        </p:txBody>
      </p:sp>
      <p:sp>
        <p:nvSpPr>
          <p:cNvPr id="6" name="Slide Number Placeholder 5"/>
          <p:cNvSpPr>
            <a:spLocks noGrp="1"/>
          </p:cNvSpPr>
          <p:nvPr>
            <p:ph type="sldNum" sz="quarter" idx="12"/>
          </p:nvPr>
        </p:nvSpPr>
        <p:spPr/>
        <p:txBody>
          <a:bodyPr>
            <a:normAutofit fontScale="85000" lnSpcReduction="20000"/>
          </a:bodyPr>
          <a:lstStyle/>
          <a:p>
            <a:pPr>
              <a:defRPr/>
            </a:pPr>
            <a:fld id="{B3696F56-E2BC-4EC1-8E45-DF48D524D5B8}" type="slidenum">
              <a:rPr lang="en-US"/>
              <a:pPr>
                <a:defRPr/>
              </a:pPr>
              <a:t>8</a:t>
            </a:fld>
            <a:endParaRPr lang="en-US"/>
          </a:p>
        </p:txBody>
      </p:sp>
      <p:sp>
        <p:nvSpPr>
          <p:cNvPr id="3" name="Content Placeholder 2"/>
          <p:cNvSpPr>
            <a:spLocks noGrp="1"/>
          </p:cNvSpPr>
          <p:nvPr>
            <p:ph sz="quarter" idx="1"/>
          </p:nvPr>
        </p:nvSpPr>
        <p:spPr>
          <a:xfrm>
            <a:off x="228600" y="1371600"/>
            <a:ext cx="8537575" cy="4724400"/>
          </a:xfrm>
        </p:spPr>
        <p:txBody>
          <a:bodyPr rtlCol="0">
            <a:normAutofit/>
          </a:bodyPr>
          <a:lstStyle/>
          <a:p>
            <a:pPr marL="320040" indent="-320040" fontAlgn="auto">
              <a:spcAft>
                <a:spcPts val="0"/>
              </a:spcAft>
              <a:buFont typeface="Arial" pitchFamily="34" charset="0"/>
              <a:buChar char="•"/>
              <a:defRPr/>
            </a:pPr>
            <a:r>
              <a:rPr lang="en-US" sz="3200" dirty="0" smtClean="0"/>
              <a:t>104 Full Paying Members</a:t>
            </a:r>
          </a:p>
        </p:txBody>
      </p:sp>
      <p:graphicFrame>
        <p:nvGraphicFramePr>
          <p:cNvPr id="4" name="Table 3"/>
          <p:cNvGraphicFramePr>
            <a:graphicFrameLocks noGrp="1"/>
          </p:cNvGraphicFramePr>
          <p:nvPr>
            <p:extLst>
              <p:ext uri="{D42A27DB-BD31-4B8C-83A1-F6EECF244321}">
                <p14:modId xmlns:p14="http://schemas.microsoft.com/office/powerpoint/2010/main" xmlns="" val="1202401431"/>
              </p:ext>
            </p:extLst>
          </p:nvPr>
        </p:nvGraphicFramePr>
        <p:xfrm>
          <a:off x="228600" y="1944616"/>
          <a:ext cx="8534399" cy="4707332"/>
        </p:xfrm>
        <a:graphic>
          <a:graphicData uri="http://schemas.openxmlformats.org/drawingml/2006/table">
            <a:tbl>
              <a:tblPr firstRow="1" bandRow="1">
                <a:tableStyleId>{5C22544A-7EE6-4342-B048-85BDC9FD1C3A}</a:tableStyleId>
              </a:tblPr>
              <a:tblGrid>
                <a:gridCol w="910460"/>
                <a:gridCol w="1407072"/>
                <a:gridCol w="993227"/>
                <a:gridCol w="1075996"/>
                <a:gridCol w="993227"/>
                <a:gridCol w="910456"/>
                <a:gridCol w="1241536"/>
                <a:gridCol w="1002425"/>
              </a:tblGrid>
              <a:tr h="990600">
                <a:tc>
                  <a:txBody>
                    <a:bodyPr/>
                    <a:lstStyle/>
                    <a:p>
                      <a:endParaRPr lang="en-US" dirty="0"/>
                    </a:p>
                  </a:txBody>
                  <a:tcPr/>
                </a:tc>
                <a:tc>
                  <a:txBody>
                    <a:bodyPr/>
                    <a:lstStyle/>
                    <a:p>
                      <a:r>
                        <a:rPr lang="en-US" sz="2000" dirty="0" smtClean="0"/>
                        <a:t>Log Book Sculling</a:t>
                      </a:r>
                      <a:endParaRPr lang="en-US" sz="2000" dirty="0"/>
                    </a:p>
                  </a:txBody>
                  <a:tcPr/>
                </a:tc>
                <a:tc>
                  <a:txBody>
                    <a:bodyPr/>
                    <a:lstStyle/>
                    <a:p>
                      <a:r>
                        <a:rPr lang="en-US" sz="2000" dirty="0" smtClean="0"/>
                        <a:t>Private Rack space</a:t>
                      </a:r>
                      <a:endParaRPr lang="en-US" sz="2000" dirty="0"/>
                    </a:p>
                  </a:txBody>
                  <a:tcPr/>
                </a:tc>
                <a:tc>
                  <a:txBody>
                    <a:bodyPr/>
                    <a:lstStyle/>
                    <a:p>
                      <a:r>
                        <a:rPr lang="en-US" sz="2000" dirty="0" smtClean="0"/>
                        <a:t>LT</a:t>
                      </a:r>
                    </a:p>
                    <a:p>
                      <a:r>
                        <a:rPr lang="en-US" sz="2000" dirty="0" smtClean="0"/>
                        <a:t>Scull 1</a:t>
                      </a:r>
                      <a:endParaRPr lang="en-US" sz="2000" dirty="0"/>
                    </a:p>
                  </a:txBody>
                  <a:tcPr/>
                </a:tc>
                <a:tc>
                  <a:txBody>
                    <a:bodyPr/>
                    <a:lstStyle/>
                    <a:p>
                      <a:r>
                        <a:rPr lang="en-US" sz="2000" dirty="0" smtClean="0"/>
                        <a:t>LT</a:t>
                      </a:r>
                    </a:p>
                    <a:p>
                      <a:r>
                        <a:rPr lang="en-US" sz="2000" dirty="0" smtClean="0"/>
                        <a:t>Scull 2</a:t>
                      </a:r>
                      <a:endParaRPr lang="en-US" sz="2000" dirty="0"/>
                    </a:p>
                  </a:txBody>
                  <a:tcPr/>
                </a:tc>
                <a:tc>
                  <a:txBody>
                    <a:bodyPr/>
                    <a:lstStyle/>
                    <a:p>
                      <a:r>
                        <a:rPr lang="en-US" sz="2000" dirty="0" smtClean="0"/>
                        <a:t>Open Sweep</a:t>
                      </a:r>
                      <a:endParaRPr lang="en-US" sz="2000" dirty="0"/>
                    </a:p>
                  </a:txBody>
                  <a:tcPr/>
                </a:tc>
                <a:tc>
                  <a:txBody>
                    <a:bodyPr/>
                    <a:lstStyle/>
                    <a:p>
                      <a:r>
                        <a:rPr lang="en-US" sz="2000" dirty="0" smtClean="0"/>
                        <a:t>LT Sweep</a:t>
                      </a:r>
                      <a:endParaRPr lang="en-US" sz="2000" dirty="0"/>
                    </a:p>
                  </a:txBody>
                  <a:tcPr/>
                </a:tc>
                <a:tc>
                  <a:txBody>
                    <a:bodyPr/>
                    <a:lstStyle/>
                    <a:p>
                      <a:r>
                        <a:rPr lang="en-US" sz="2000" dirty="0" smtClean="0"/>
                        <a:t>Masters Sweep</a:t>
                      </a:r>
                      <a:endParaRPr lang="en-US" sz="2000" dirty="0"/>
                    </a:p>
                  </a:txBody>
                  <a:tcPr/>
                </a:tc>
              </a:tr>
              <a:tr h="906316">
                <a:tc>
                  <a:txBody>
                    <a:bodyPr/>
                    <a:lstStyle/>
                    <a:p>
                      <a:r>
                        <a:rPr lang="en-US" sz="2000" b="1" dirty="0" smtClean="0"/>
                        <a:t>2014</a:t>
                      </a:r>
                      <a:endParaRPr lang="en-US" sz="2000" b="1" dirty="0"/>
                    </a:p>
                  </a:txBody>
                  <a:tcPr>
                    <a:solidFill>
                      <a:srgbClr val="FFFF00"/>
                    </a:solidFill>
                  </a:tcPr>
                </a:tc>
                <a:tc>
                  <a:txBody>
                    <a:bodyPr/>
                    <a:lstStyle/>
                    <a:p>
                      <a:r>
                        <a:rPr lang="en-US" sz="2000" b="1" dirty="0" smtClean="0"/>
                        <a:t>41 plus</a:t>
                      </a:r>
                      <a:r>
                        <a:rPr lang="en-US" sz="2000" b="1" baseline="0" dirty="0" smtClean="0"/>
                        <a:t> </a:t>
                      </a:r>
                    </a:p>
                    <a:p>
                      <a:r>
                        <a:rPr lang="en-US" sz="2000" b="1" baseline="0" dirty="0" smtClean="0"/>
                        <a:t>24 Student</a:t>
                      </a:r>
                      <a:endParaRPr lang="en-US" sz="2000" b="1" dirty="0"/>
                    </a:p>
                  </a:txBody>
                  <a:tcPr>
                    <a:solidFill>
                      <a:srgbClr val="FFFF00"/>
                    </a:solidFill>
                  </a:tcPr>
                </a:tc>
                <a:tc>
                  <a:txBody>
                    <a:bodyPr/>
                    <a:lstStyle/>
                    <a:p>
                      <a:r>
                        <a:rPr lang="en-US" sz="2000" b="1" dirty="0" smtClean="0"/>
                        <a:t>19</a:t>
                      </a:r>
                      <a:endParaRPr lang="en-US" sz="2000" b="1" dirty="0"/>
                    </a:p>
                  </a:txBody>
                  <a:tcPr>
                    <a:solidFill>
                      <a:srgbClr val="FFFF00"/>
                    </a:solidFill>
                  </a:tcPr>
                </a:tc>
                <a:tc>
                  <a:txBody>
                    <a:bodyPr/>
                    <a:lstStyle/>
                    <a:p>
                      <a:r>
                        <a:rPr lang="en-US" sz="2000" b="1" dirty="0" smtClean="0"/>
                        <a:t>0</a:t>
                      </a:r>
                      <a:endParaRPr lang="en-US" sz="2000" b="1" dirty="0"/>
                    </a:p>
                  </a:txBody>
                  <a:tcPr>
                    <a:solidFill>
                      <a:srgbClr val="FFFF00"/>
                    </a:solidFill>
                  </a:tcPr>
                </a:tc>
                <a:tc>
                  <a:txBody>
                    <a:bodyPr/>
                    <a:lstStyle/>
                    <a:p>
                      <a:r>
                        <a:rPr lang="en-US" sz="2000" b="1" dirty="0" smtClean="0"/>
                        <a:t>9</a:t>
                      </a:r>
                      <a:endParaRPr lang="en-US" sz="2000" b="1" dirty="0"/>
                    </a:p>
                  </a:txBody>
                  <a:tcPr>
                    <a:solidFill>
                      <a:srgbClr val="FFFF00"/>
                    </a:solidFill>
                  </a:tcPr>
                </a:tc>
                <a:tc>
                  <a:txBody>
                    <a:bodyPr/>
                    <a:lstStyle/>
                    <a:p>
                      <a:r>
                        <a:rPr lang="en-US" sz="2000" b="1" dirty="0" smtClean="0"/>
                        <a:t>4-6</a:t>
                      </a:r>
                    </a:p>
                  </a:txBody>
                  <a:tcPr>
                    <a:solidFill>
                      <a:srgbClr val="FFFF00"/>
                    </a:solidFill>
                  </a:tcPr>
                </a:tc>
                <a:tc>
                  <a:txBody>
                    <a:bodyPr/>
                    <a:lstStyle/>
                    <a:p>
                      <a:r>
                        <a:rPr lang="en-US" sz="2000" b="1" dirty="0" smtClean="0"/>
                        <a:t>7</a:t>
                      </a:r>
                      <a:endParaRPr lang="en-US" sz="2000" b="1" dirty="0"/>
                    </a:p>
                  </a:txBody>
                  <a:tcPr>
                    <a:solidFill>
                      <a:srgbClr val="FFFF00"/>
                    </a:solidFill>
                  </a:tcPr>
                </a:tc>
                <a:tc>
                  <a:txBody>
                    <a:bodyPr/>
                    <a:lstStyle/>
                    <a:p>
                      <a:r>
                        <a:rPr lang="en-US" sz="2000" b="1" dirty="0" smtClean="0"/>
                        <a:t>8-10</a:t>
                      </a:r>
                    </a:p>
                  </a:txBody>
                  <a:tcPr>
                    <a:solidFill>
                      <a:srgbClr val="FFFF00"/>
                    </a:solidFill>
                  </a:tcPr>
                </a:tc>
              </a:tr>
              <a:tr h="1035268">
                <a:tc>
                  <a:txBody>
                    <a:bodyPr/>
                    <a:lstStyle/>
                    <a:p>
                      <a:endParaRPr lang="en-US" b="1" dirty="0" smtClean="0"/>
                    </a:p>
                    <a:p>
                      <a:r>
                        <a:rPr lang="en-US" b="1" dirty="0" smtClean="0"/>
                        <a:t>2013</a:t>
                      </a:r>
                      <a:endParaRPr lang="en-US" b="1" dirty="0"/>
                    </a:p>
                  </a:txBody>
                  <a:tcPr>
                    <a:noFill/>
                  </a:tcPr>
                </a:tc>
                <a:tc>
                  <a:txBody>
                    <a:bodyPr/>
                    <a:lstStyle/>
                    <a:p>
                      <a:r>
                        <a:rPr lang="en-US" b="1" dirty="0" smtClean="0"/>
                        <a:t>45 </a:t>
                      </a:r>
                    </a:p>
                    <a:p>
                      <a:r>
                        <a:rPr lang="en-US" b="1" dirty="0" smtClean="0"/>
                        <a:t>+11 paid reduced fee</a:t>
                      </a:r>
                      <a:endParaRPr lang="en-US" b="1" dirty="0"/>
                    </a:p>
                  </a:txBody>
                  <a:tcPr>
                    <a:noFill/>
                  </a:tcPr>
                </a:tc>
                <a:tc>
                  <a:txBody>
                    <a:bodyPr/>
                    <a:lstStyle/>
                    <a:p>
                      <a:r>
                        <a:rPr lang="en-US" b="1" dirty="0" smtClean="0"/>
                        <a:t> </a:t>
                      </a:r>
                    </a:p>
                    <a:p>
                      <a:r>
                        <a:rPr lang="en-US" b="1" dirty="0" smtClean="0"/>
                        <a:t>21</a:t>
                      </a:r>
                      <a:endParaRPr lang="en-US" b="1" dirty="0"/>
                    </a:p>
                  </a:txBody>
                  <a:tcPr>
                    <a:noFill/>
                  </a:tcPr>
                </a:tc>
                <a:tc>
                  <a:txBody>
                    <a:bodyPr/>
                    <a:lstStyle/>
                    <a:p>
                      <a:endParaRPr lang="en-US" b="1" dirty="0" smtClean="0"/>
                    </a:p>
                    <a:p>
                      <a:r>
                        <a:rPr lang="en-US" b="1" dirty="0" smtClean="0"/>
                        <a:t>14</a:t>
                      </a:r>
                      <a:endParaRPr lang="en-US" b="1" dirty="0"/>
                    </a:p>
                  </a:txBody>
                  <a:tcPr>
                    <a:noFill/>
                  </a:tcPr>
                </a:tc>
                <a:tc>
                  <a:txBody>
                    <a:bodyPr/>
                    <a:lstStyle/>
                    <a:p>
                      <a:endParaRPr lang="en-US" b="1" dirty="0" smtClean="0"/>
                    </a:p>
                    <a:p>
                      <a:r>
                        <a:rPr lang="en-US" b="1" dirty="0" smtClean="0"/>
                        <a:t>9</a:t>
                      </a:r>
                      <a:endParaRPr lang="en-US" b="1" dirty="0"/>
                    </a:p>
                  </a:txBody>
                  <a:tcPr>
                    <a:noFill/>
                  </a:tcPr>
                </a:tc>
                <a:tc>
                  <a:txBody>
                    <a:bodyPr/>
                    <a:lstStyle/>
                    <a:p>
                      <a:r>
                        <a:rPr lang="en-US" b="1" dirty="0" smtClean="0"/>
                        <a:t>12 (I)</a:t>
                      </a:r>
                    </a:p>
                    <a:p>
                      <a:r>
                        <a:rPr lang="en-US" b="1" dirty="0" smtClean="0"/>
                        <a:t>7   (II)</a:t>
                      </a:r>
                    </a:p>
                    <a:p>
                      <a:r>
                        <a:rPr lang="en-US" b="1" dirty="0" smtClean="0"/>
                        <a:t>4   (III)</a:t>
                      </a:r>
                    </a:p>
                  </a:txBody>
                  <a:tcPr>
                    <a:noFill/>
                  </a:tcPr>
                </a:tc>
                <a:tc>
                  <a:txBody>
                    <a:bodyPr/>
                    <a:lstStyle/>
                    <a:p>
                      <a:r>
                        <a:rPr lang="en-US" b="1" dirty="0" smtClean="0"/>
                        <a:t>0 </a:t>
                      </a:r>
                      <a:endParaRPr lang="en-US" b="1" dirty="0"/>
                    </a:p>
                  </a:txBody>
                  <a:tcPr>
                    <a:noFill/>
                  </a:tcPr>
                </a:tc>
                <a:tc>
                  <a:txBody>
                    <a:bodyPr/>
                    <a:lstStyle/>
                    <a:p>
                      <a:r>
                        <a:rPr lang="en-US" b="1" dirty="0" smtClean="0"/>
                        <a:t>16 (I)</a:t>
                      </a:r>
                    </a:p>
                    <a:p>
                      <a:r>
                        <a:rPr lang="en-US" b="1" dirty="0" smtClean="0"/>
                        <a:t>11  (II)</a:t>
                      </a:r>
                    </a:p>
                  </a:txBody>
                  <a:tcPr>
                    <a:noFill/>
                  </a:tcPr>
                </a:tc>
              </a:tr>
              <a:tr h="724241">
                <a:tc>
                  <a:txBody>
                    <a:bodyPr/>
                    <a:lstStyle/>
                    <a:p>
                      <a:r>
                        <a:rPr lang="en-US" b="1" dirty="0" smtClean="0"/>
                        <a:t>2012</a:t>
                      </a:r>
                      <a:endParaRPr lang="en-US" b="1" dirty="0"/>
                    </a:p>
                  </a:txBody>
                  <a:tcPr/>
                </a:tc>
                <a:tc>
                  <a:txBody>
                    <a:bodyPr/>
                    <a:lstStyle/>
                    <a:p>
                      <a:r>
                        <a:rPr lang="en-US" b="1" dirty="0" smtClean="0"/>
                        <a:t>45</a:t>
                      </a:r>
                      <a:r>
                        <a:rPr lang="en-US" b="1" baseline="0" dirty="0" smtClean="0"/>
                        <a:t> (+</a:t>
                      </a:r>
                      <a:r>
                        <a:rPr lang="en-US" b="1" dirty="0" smtClean="0"/>
                        <a:t>15)</a:t>
                      </a:r>
                      <a:endParaRPr lang="en-US" b="1" dirty="0"/>
                    </a:p>
                  </a:txBody>
                  <a:tcPr/>
                </a:tc>
                <a:tc>
                  <a:txBody>
                    <a:bodyPr/>
                    <a:lstStyle/>
                    <a:p>
                      <a:r>
                        <a:rPr lang="en-US" b="1" dirty="0" smtClean="0"/>
                        <a:t>22</a:t>
                      </a:r>
                      <a:endParaRPr lang="en-US" b="1" dirty="0"/>
                    </a:p>
                  </a:txBody>
                  <a:tcPr/>
                </a:tc>
                <a:tc>
                  <a:txBody>
                    <a:bodyPr/>
                    <a:lstStyle/>
                    <a:p>
                      <a:r>
                        <a:rPr lang="en-US" b="1" dirty="0" smtClean="0"/>
                        <a:t>11</a:t>
                      </a:r>
                      <a:endParaRPr lang="en-US" b="1" dirty="0"/>
                    </a:p>
                  </a:txBody>
                  <a:tcPr/>
                </a:tc>
                <a:tc>
                  <a:txBody>
                    <a:bodyPr/>
                    <a:lstStyle/>
                    <a:p>
                      <a:r>
                        <a:rPr lang="en-US" b="1" dirty="0" smtClean="0"/>
                        <a:t>16</a:t>
                      </a:r>
                      <a:endParaRPr lang="en-US" b="1" dirty="0"/>
                    </a:p>
                  </a:txBody>
                  <a:tcPr/>
                </a:tc>
                <a:tc>
                  <a:txBody>
                    <a:bodyPr/>
                    <a:lstStyle/>
                    <a:p>
                      <a:r>
                        <a:rPr lang="en-US" b="1" dirty="0" smtClean="0"/>
                        <a:t>27 </a:t>
                      </a:r>
                    </a:p>
                  </a:txBody>
                  <a:tcPr/>
                </a:tc>
                <a:tc>
                  <a:txBody>
                    <a:bodyPr/>
                    <a:lstStyle/>
                    <a:p>
                      <a:r>
                        <a:rPr lang="en-US" b="1" dirty="0" smtClean="0"/>
                        <a:t>8</a:t>
                      </a:r>
                      <a:endParaRPr lang="en-US" b="1" dirty="0"/>
                    </a:p>
                  </a:txBody>
                  <a:tcPr/>
                </a:tc>
                <a:tc>
                  <a:txBody>
                    <a:bodyPr/>
                    <a:lstStyle/>
                    <a:p>
                      <a:r>
                        <a:rPr lang="en-US" b="1" dirty="0" smtClean="0"/>
                        <a:t>18</a:t>
                      </a:r>
                    </a:p>
                  </a:txBody>
                  <a:tcPr/>
                </a:tc>
              </a:tr>
              <a:tr h="564909">
                <a:tc>
                  <a:txBody>
                    <a:bodyPr/>
                    <a:lstStyle/>
                    <a:p>
                      <a:r>
                        <a:rPr lang="en-US" b="1" dirty="0" smtClean="0"/>
                        <a:t>2011</a:t>
                      </a:r>
                      <a:endParaRPr lang="en-US" b="1" dirty="0"/>
                    </a:p>
                  </a:txBody>
                  <a:tcPr/>
                </a:tc>
                <a:tc>
                  <a:txBody>
                    <a:bodyPr/>
                    <a:lstStyle/>
                    <a:p>
                      <a:r>
                        <a:rPr lang="en-US" b="1" dirty="0" smtClean="0"/>
                        <a:t>42</a:t>
                      </a:r>
                      <a:endParaRPr lang="en-US" b="1" dirty="0"/>
                    </a:p>
                  </a:txBody>
                  <a:tcPr/>
                </a:tc>
                <a:tc>
                  <a:txBody>
                    <a:bodyPr/>
                    <a:lstStyle/>
                    <a:p>
                      <a:r>
                        <a:rPr lang="en-US" b="1" dirty="0" smtClean="0"/>
                        <a:t>21</a:t>
                      </a:r>
                      <a:endParaRPr lang="en-US" b="1" dirty="0"/>
                    </a:p>
                  </a:txBody>
                  <a:tcPr/>
                </a:tc>
                <a:tc>
                  <a:txBody>
                    <a:bodyPr/>
                    <a:lstStyle/>
                    <a:p>
                      <a:r>
                        <a:rPr lang="en-US" b="1" dirty="0" smtClean="0"/>
                        <a:t>6</a:t>
                      </a:r>
                      <a:endParaRPr lang="en-US" b="1" dirty="0"/>
                    </a:p>
                  </a:txBody>
                  <a:tcPr/>
                </a:tc>
                <a:tc>
                  <a:txBody>
                    <a:bodyPr/>
                    <a:lstStyle/>
                    <a:p>
                      <a:r>
                        <a:rPr lang="en-US" b="1" dirty="0" smtClean="0"/>
                        <a:t>8</a:t>
                      </a:r>
                      <a:endParaRPr lang="en-US" b="1" dirty="0"/>
                    </a:p>
                  </a:txBody>
                  <a:tcPr/>
                </a:tc>
                <a:tc>
                  <a:txBody>
                    <a:bodyPr/>
                    <a:lstStyle/>
                    <a:p>
                      <a:r>
                        <a:rPr lang="en-US" b="1" dirty="0" smtClean="0"/>
                        <a:t>26</a:t>
                      </a:r>
                      <a:endParaRPr lang="en-US" b="1" dirty="0"/>
                    </a:p>
                  </a:txBody>
                  <a:tcPr/>
                </a:tc>
                <a:tc>
                  <a:txBody>
                    <a:bodyPr/>
                    <a:lstStyle/>
                    <a:p>
                      <a:r>
                        <a:rPr lang="en-US" b="1" dirty="0" smtClean="0"/>
                        <a:t>11</a:t>
                      </a:r>
                      <a:endParaRPr lang="en-US" b="1" dirty="0"/>
                    </a:p>
                  </a:txBody>
                  <a:tcPr/>
                </a:tc>
                <a:tc>
                  <a:txBody>
                    <a:bodyPr/>
                    <a:lstStyle/>
                    <a:p>
                      <a:r>
                        <a:rPr lang="en-US" b="1" dirty="0" smtClean="0"/>
                        <a:t>16</a:t>
                      </a:r>
                      <a:endParaRPr lang="en-US" b="1" dirty="0"/>
                    </a:p>
                  </a:txBody>
                  <a:tcPr/>
                </a:tc>
              </a:tr>
              <a:tr h="470758">
                <a:tc>
                  <a:txBody>
                    <a:bodyPr/>
                    <a:lstStyle/>
                    <a:p>
                      <a:r>
                        <a:rPr lang="en-US" b="1" dirty="0" smtClean="0"/>
                        <a:t>2010</a:t>
                      </a:r>
                      <a:endParaRPr lang="en-US" b="1" dirty="0"/>
                    </a:p>
                  </a:txBody>
                  <a:tcPr/>
                </a:tc>
                <a:tc>
                  <a:txBody>
                    <a:bodyPr/>
                    <a:lstStyle/>
                    <a:p>
                      <a:r>
                        <a:rPr lang="en-US" b="1" dirty="0" smtClean="0"/>
                        <a:t>50</a:t>
                      </a:r>
                      <a:endParaRPr lang="en-US" b="1" dirty="0"/>
                    </a:p>
                  </a:txBody>
                  <a:tcPr/>
                </a:tc>
                <a:tc>
                  <a:txBody>
                    <a:bodyPr/>
                    <a:lstStyle/>
                    <a:p>
                      <a:r>
                        <a:rPr lang="en-US" b="1" dirty="0" smtClean="0"/>
                        <a:t>19</a:t>
                      </a:r>
                      <a:endParaRPr lang="en-US" b="1" dirty="0"/>
                    </a:p>
                  </a:txBody>
                  <a:tcPr/>
                </a:tc>
                <a:tc>
                  <a:txBody>
                    <a:bodyPr/>
                    <a:lstStyle/>
                    <a:p>
                      <a:r>
                        <a:rPr lang="en-US" b="1" dirty="0" smtClean="0"/>
                        <a:t>7</a:t>
                      </a:r>
                      <a:endParaRPr lang="en-US" b="1" dirty="0"/>
                    </a:p>
                  </a:txBody>
                  <a:tcPr/>
                </a:tc>
                <a:tc>
                  <a:txBody>
                    <a:bodyPr/>
                    <a:lstStyle/>
                    <a:p>
                      <a:r>
                        <a:rPr lang="en-US" b="1" dirty="0" smtClean="0"/>
                        <a:t>7</a:t>
                      </a:r>
                      <a:endParaRPr lang="en-US" b="1" dirty="0"/>
                    </a:p>
                  </a:txBody>
                  <a:tcPr/>
                </a:tc>
                <a:tc>
                  <a:txBody>
                    <a:bodyPr/>
                    <a:lstStyle/>
                    <a:p>
                      <a:r>
                        <a:rPr lang="en-US" b="1" dirty="0" smtClean="0"/>
                        <a:t>12</a:t>
                      </a:r>
                      <a:endParaRPr lang="en-US" b="1" dirty="0"/>
                    </a:p>
                  </a:txBody>
                  <a:tcPr/>
                </a:tc>
                <a:tc>
                  <a:txBody>
                    <a:bodyPr/>
                    <a:lstStyle/>
                    <a:p>
                      <a:r>
                        <a:rPr lang="en-US" b="1" dirty="0" smtClean="0"/>
                        <a:t>7</a:t>
                      </a:r>
                      <a:endParaRPr lang="en-US" b="1" dirty="0"/>
                    </a:p>
                  </a:txBody>
                  <a:tcPr/>
                </a:tc>
                <a:tc>
                  <a:txBody>
                    <a:bodyPr/>
                    <a:lstStyle/>
                    <a:p>
                      <a:r>
                        <a:rPr lang="en-US" b="1" dirty="0" smtClean="0"/>
                        <a:t>8</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r>
              <a:rPr lang="en-US" dirty="0" smtClean="0"/>
              <a:t>Membership –categories</a:t>
            </a:r>
          </a:p>
        </p:txBody>
      </p:sp>
      <p:sp>
        <p:nvSpPr>
          <p:cNvPr id="33794" name="Date Placeholder 2"/>
          <p:cNvSpPr>
            <a:spLocks noGrp="1"/>
          </p:cNvSpPr>
          <p:nvPr>
            <p:ph type="dt" sz="quarter" idx="10"/>
          </p:nvPr>
        </p:nvSpPr>
        <p:spPr bwMode="auto">
          <a:noFill/>
          <a:ln>
            <a:miter lim="800000"/>
            <a:headEnd/>
            <a:tailEnd/>
          </a:ln>
        </p:spPr>
        <p:txBody>
          <a:bodyPr wrap="square" lIns="91440" tIns="45720" rIns="91440" bIns="45720" numCol="1" compatLnSpc="1">
            <a:prstTxWarp prst="textNoShape">
              <a:avLst/>
            </a:prstTxWarp>
          </a:bodyPr>
          <a:lstStyle/>
          <a:p>
            <a:r>
              <a:rPr lang="en-US" smtClean="0"/>
              <a:t>9 December 2014</a:t>
            </a:r>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A7C102B1-1855-46C2-96CB-9B471F15AB71}" type="slidenum">
              <a:rPr lang="en-US"/>
              <a:pPr>
                <a:defRPr/>
              </a:pPr>
              <a:t>9</a:t>
            </a:fld>
            <a:endParaRPr lang="en-US"/>
          </a:p>
        </p:txBody>
      </p:sp>
      <p:sp>
        <p:nvSpPr>
          <p:cNvPr id="33796" name="Content Placeholder 4"/>
          <p:cNvSpPr>
            <a:spLocks noGrp="1"/>
          </p:cNvSpPr>
          <p:nvPr>
            <p:ph sz="quarter" idx="1"/>
          </p:nvPr>
        </p:nvSpPr>
        <p:spPr>
          <a:xfrm>
            <a:off x="612775" y="1600200"/>
            <a:ext cx="8153400" cy="4495800"/>
          </a:xfrm>
        </p:spPr>
        <p:txBody>
          <a:bodyPr/>
          <a:lstStyle/>
          <a:p>
            <a:r>
              <a:rPr lang="en-US" dirty="0" smtClean="0"/>
              <a:t>Continued a reduced rate $100 Off-Peak Sculling</a:t>
            </a:r>
          </a:p>
          <a:p>
            <a:pPr lvl="1">
              <a:buFont typeface="Arial" charset="0"/>
              <a:buChar char="•"/>
            </a:pPr>
            <a:r>
              <a:rPr lang="en-US" dirty="0" smtClean="0"/>
              <a:t>Can row after 9am any day</a:t>
            </a:r>
          </a:p>
          <a:p>
            <a:pPr lvl="1">
              <a:buFont typeface="Arial" charset="0"/>
              <a:buChar char="•"/>
            </a:pPr>
            <a:r>
              <a:rPr lang="en-US" dirty="0" smtClean="0"/>
              <a:t>No boat reservation privileges</a:t>
            </a:r>
          </a:p>
          <a:p>
            <a:pPr lvl="1">
              <a:buFont typeface="Arial" charset="0"/>
              <a:buChar char="•"/>
            </a:pPr>
            <a:r>
              <a:rPr lang="en-US" dirty="0"/>
              <a:t>5</a:t>
            </a:r>
            <a:r>
              <a:rPr lang="en-US" dirty="0" smtClean="0"/>
              <a:t> rowers opted for this</a:t>
            </a:r>
            <a:endParaRPr lang="en-US" dirty="0"/>
          </a:p>
          <a:p>
            <a:pPr>
              <a:buFont typeface="Wingdings" panose="05000000000000000000" pitchFamily="2" charset="2"/>
              <a:buChar char="q"/>
            </a:pPr>
            <a:r>
              <a:rPr lang="en-US" dirty="0" smtClean="0"/>
              <a:t>Expanded Student Sculling </a:t>
            </a:r>
          </a:p>
          <a:p>
            <a:pPr lvl="1">
              <a:buFont typeface="Arial" panose="020B0604020202020204" pitchFamily="34" charset="0"/>
              <a:buChar char="•"/>
            </a:pPr>
            <a:r>
              <a:rPr lang="en-US" dirty="0" smtClean="0"/>
              <a:t>Offered $65 membership and $50 for restricted sculling</a:t>
            </a:r>
          </a:p>
          <a:p>
            <a:pPr lvl="1">
              <a:buFont typeface="Arial" panose="020B0604020202020204" pitchFamily="34" charset="0"/>
              <a:buChar char="•"/>
            </a:pPr>
            <a:r>
              <a:rPr lang="en-US" dirty="0" smtClean="0"/>
              <a:t>Greatly increased participation with UML students</a:t>
            </a:r>
          </a:p>
          <a:p>
            <a:pPr lvl="1">
              <a:buFont typeface="Arial" panose="020B0604020202020204" pitchFamily="34" charset="0"/>
              <a:buChar char="•"/>
            </a:pPr>
            <a:r>
              <a:rPr lang="en-US" dirty="0" smtClean="0"/>
              <a:t>24 total (typically is 2-4 any given summer)</a:t>
            </a:r>
          </a:p>
          <a:p>
            <a:pPr>
              <a:buFont typeface="Wingdings" panose="05000000000000000000" pitchFamily="2" charset="2"/>
              <a:buChar char="q"/>
            </a:pPr>
            <a:r>
              <a:rPr lang="en-US" dirty="0" smtClean="0"/>
              <a:t>No Junior Sweep Program – run by UML instead</a:t>
            </a:r>
          </a:p>
          <a:p>
            <a:pPr>
              <a:buFont typeface="Arial" charset="0"/>
              <a:buChar char="•"/>
            </a:pP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llantine">
  <a:themeElements>
    <a:clrScheme name="Ballantine">
      <a:dk1>
        <a:sysClr val="windowText" lastClr="000000"/>
      </a:dk1>
      <a:lt1>
        <a:sysClr val="window" lastClr="FFFFFF"/>
      </a:lt1>
      <a:dk2>
        <a:srgbClr val="775F55"/>
      </a:dk2>
      <a:lt2>
        <a:srgbClr val="EBDDC3"/>
      </a:lt2>
      <a:accent1>
        <a:srgbClr val="66CCFF"/>
      </a:accent1>
      <a:accent2>
        <a:srgbClr val="9966FF"/>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2088</TotalTime>
  <Words>2897</Words>
  <Application>Microsoft Office PowerPoint</Application>
  <PresentationFormat>On-screen Show (4:3)</PresentationFormat>
  <Paragraphs>851</Paragraphs>
  <Slides>47</Slides>
  <Notes>18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Ballantine</vt:lpstr>
      <vt:lpstr>Merrimac River Rowing Association</vt:lpstr>
      <vt:lpstr>Agenda</vt:lpstr>
      <vt:lpstr>Nov Meeting Minutes  </vt:lpstr>
      <vt:lpstr>Safety Message:  </vt:lpstr>
      <vt:lpstr>2014 – Budget and Program Objectives</vt:lpstr>
      <vt:lpstr>2014 – Budget and Program Objectives  - RESULT</vt:lpstr>
      <vt:lpstr>2014 – Budget and Program Objectives  - RESULT</vt:lpstr>
      <vt:lpstr>Membership</vt:lpstr>
      <vt:lpstr>Membership –categories</vt:lpstr>
      <vt:lpstr>MRRA 2014 Financial Results</vt:lpstr>
      <vt:lpstr>Programs slowing / growth in regattas</vt:lpstr>
      <vt:lpstr>  MRRA 2014 Budget results and 2013 *reformatted 2014*</vt:lpstr>
      <vt:lpstr>Program P&amp;L 2014</vt:lpstr>
      <vt:lpstr>Membership Base is $153/person</vt:lpstr>
      <vt:lpstr>Comments budget / actual 2014</vt:lpstr>
      <vt:lpstr>Festival and NEMA Regatta 2014</vt:lpstr>
      <vt:lpstr>Textile River Regatta</vt:lpstr>
      <vt:lpstr>2 Weekend Regattas in 2015</vt:lpstr>
      <vt:lpstr>Safety Committee Report 2014 </vt:lpstr>
      <vt:lpstr>MRRA Equipment Committee</vt:lpstr>
      <vt:lpstr>2014 Learn to Scull  prepared by Chur Masors</vt:lpstr>
      <vt:lpstr>2014 LtS</vt:lpstr>
      <vt:lpstr>2014 LtS</vt:lpstr>
      <vt:lpstr>2014 LtS</vt:lpstr>
      <vt:lpstr>MRRA Logbook Stats 2014</vt:lpstr>
      <vt:lpstr>Slide 26</vt:lpstr>
      <vt:lpstr>Slide 27</vt:lpstr>
      <vt:lpstr>Slide 28</vt:lpstr>
      <vt:lpstr>Slide 29</vt:lpstr>
      <vt:lpstr>Slide 30</vt:lpstr>
      <vt:lpstr>Planning for Capital Equipment</vt:lpstr>
      <vt:lpstr>Committees Open Enrollment</vt:lpstr>
      <vt:lpstr>Social Committee 2014</vt:lpstr>
      <vt:lpstr>Approval of Base Membership</vt:lpstr>
      <vt:lpstr>Approval of Definition of Student</vt:lpstr>
      <vt:lpstr>Volunteering in Club</vt:lpstr>
      <vt:lpstr>Volunteer of the Year Award</vt:lpstr>
      <vt:lpstr>Appreciation</vt:lpstr>
      <vt:lpstr>Appreciation</vt:lpstr>
      <vt:lpstr>Appreciation </vt:lpstr>
      <vt:lpstr>Special Thank You to Jay Feenan</vt:lpstr>
      <vt:lpstr>Annual Election of Officers</vt:lpstr>
      <vt:lpstr>Slide 43</vt:lpstr>
      <vt:lpstr>Slide 44</vt:lpstr>
      <vt:lpstr>Slide 45</vt:lpstr>
      <vt:lpstr>Slide 46</vt:lpstr>
      <vt:lpstr>Slide 47</vt:lpstr>
    </vt:vector>
  </TitlesOfParts>
  <Company>Volcano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Merrimac River Rowing Association</dc:title>
  <dc:creator>Karen Scammell</dc:creator>
  <cp:lastModifiedBy>cpopolo</cp:lastModifiedBy>
  <cp:revision>436</cp:revision>
  <cp:lastPrinted>2013-12-10T19:45:53Z</cp:lastPrinted>
  <dcterms:created xsi:type="dcterms:W3CDTF">2011-12-04T22:42:00Z</dcterms:created>
  <dcterms:modified xsi:type="dcterms:W3CDTF">2014-12-09T17:44:08Z</dcterms:modified>
</cp:coreProperties>
</file>